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7" r:id="rId4"/>
    <p:sldId id="261" r:id="rId5"/>
    <p:sldId id="264" r:id="rId6"/>
    <p:sldId id="263" r:id="rId7"/>
    <p:sldId id="259" r:id="rId8"/>
    <p:sldId id="274" r:id="rId9"/>
    <p:sldId id="260" r:id="rId10"/>
    <p:sldId id="265" r:id="rId11"/>
    <p:sldId id="287" r:id="rId12"/>
    <p:sldId id="315" r:id="rId13"/>
    <p:sldId id="275" r:id="rId14"/>
    <p:sldId id="278" r:id="rId15"/>
    <p:sldId id="279" r:id="rId16"/>
    <p:sldId id="293" r:id="rId17"/>
    <p:sldId id="294" r:id="rId18"/>
    <p:sldId id="280" r:id="rId19"/>
    <p:sldId id="312" r:id="rId20"/>
    <p:sldId id="297" r:id="rId21"/>
    <p:sldId id="276" r:id="rId22"/>
    <p:sldId id="283" r:id="rId23"/>
    <p:sldId id="284" r:id="rId24"/>
    <p:sldId id="302" r:id="rId25"/>
    <p:sldId id="306" r:id="rId26"/>
    <p:sldId id="303" r:id="rId27"/>
    <p:sldId id="307" r:id="rId28"/>
    <p:sldId id="309" r:id="rId29"/>
    <p:sldId id="310" r:id="rId30"/>
    <p:sldId id="286" r:id="rId31"/>
    <p:sldId id="277" r:id="rId32"/>
    <p:sldId id="314" r:id="rId33"/>
    <p:sldId id="313" r:id="rId34"/>
    <p:sldId id="311" r:id="rId35"/>
    <p:sldId id="316" r:id="rId36"/>
    <p:sldId id="269" r:id="rId37"/>
    <p:sldId id="273" r:id="rId38"/>
    <p:sldId id="271" r:id="rId39"/>
    <p:sldId id="272" r:id="rId40"/>
    <p:sldId id="288" r:id="rId4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AFBDBD-964F-4E74-BD6D-993EF673B157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B42EFC-60A5-44CA-9E39-7DC19D9355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3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6.png"/><Relationship Id="rId7" Type="http://schemas.openxmlformats.org/officeDocument/2006/relationships/image" Target="../media/image4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6.png"/><Relationship Id="rId7" Type="http://schemas.openxmlformats.org/officeDocument/2006/relationships/image" Target="../media/image4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6.png"/><Relationship Id="rId7" Type="http://schemas.openxmlformats.org/officeDocument/2006/relationships/image" Target="../media/image4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86808" cy="1071570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cap="none" dirty="0" smtClean="0">
                <a:latin typeface="+mn-lt"/>
                <a:ea typeface="HGP行書体" pitchFamily="66" charset="-128"/>
                <a:cs typeface="Arial" pitchFamily="34" charset="0"/>
              </a:rPr>
              <a:t>Measuring lepton flavor violation at LHC with </a:t>
            </a:r>
            <a:br>
              <a:rPr lang="en-US" altLang="ja-JP" sz="2800" cap="none" dirty="0" smtClean="0">
                <a:latin typeface="+mn-lt"/>
                <a:ea typeface="HGP行書体" pitchFamily="66" charset="-128"/>
                <a:cs typeface="Arial" pitchFamily="34" charset="0"/>
              </a:rPr>
            </a:br>
            <a:r>
              <a:rPr lang="en-US" altLang="ja-JP" sz="2800" cap="none" dirty="0" smtClean="0">
                <a:latin typeface="+mn-lt"/>
                <a:ea typeface="HGP行書体" pitchFamily="66" charset="-128"/>
                <a:cs typeface="Arial" pitchFamily="34" charset="0"/>
              </a:rPr>
              <a:t>a long-lived </a:t>
            </a:r>
            <a:r>
              <a:rPr lang="en-US" altLang="ja-JP" sz="2800" cap="none" dirty="0" err="1" smtClean="0">
                <a:latin typeface="+mn-lt"/>
                <a:ea typeface="HGP行書体" pitchFamily="66" charset="-128"/>
                <a:cs typeface="Arial" pitchFamily="34" charset="0"/>
              </a:rPr>
              <a:t>slepton</a:t>
            </a:r>
            <a:r>
              <a:rPr lang="en-US" altLang="ja-JP" sz="2800" cap="none" dirty="0" smtClean="0">
                <a:latin typeface="+mn-lt"/>
                <a:ea typeface="HGP行書体" pitchFamily="66" charset="-128"/>
                <a:cs typeface="Arial" pitchFamily="34" charset="0"/>
              </a:rPr>
              <a:t> in the </a:t>
            </a:r>
            <a:r>
              <a:rPr lang="en-US" altLang="ja-JP" sz="2800" cap="none" dirty="0" err="1" smtClean="0">
                <a:latin typeface="+mn-lt"/>
                <a:ea typeface="HGP行書体" pitchFamily="66" charset="-128"/>
                <a:cs typeface="Arial" pitchFamily="34" charset="0"/>
              </a:rPr>
              <a:t>coannihilation</a:t>
            </a:r>
            <a:r>
              <a:rPr lang="en-US" altLang="ja-JP" sz="2800" cap="none" dirty="0" smtClean="0">
                <a:latin typeface="+mn-lt"/>
                <a:ea typeface="HGP行書体" pitchFamily="66" charset="-128"/>
                <a:cs typeface="Arial" pitchFamily="34" charset="0"/>
              </a:rPr>
              <a:t> region</a:t>
            </a:r>
            <a:endParaRPr kumimoji="1" lang="ja-JP" altLang="en-US" sz="2800" cap="none" dirty="0">
              <a:latin typeface="+mn-lt"/>
              <a:ea typeface="HGP行書体" pitchFamily="66" charset="-128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00232" y="328612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cs typeface="Times New Roman" pitchFamily="18" charset="0"/>
              </a:rPr>
              <a:t>Joe</a:t>
            </a:r>
            <a:r>
              <a:rPr kumimoji="1" lang="en-US" altLang="ja-JP" sz="2400" dirty="0" smtClean="0">
                <a:cs typeface="Times New Roman" pitchFamily="18" charset="0"/>
              </a:rPr>
              <a:t>  Sato (Saitama University )</a:t>
            </a:r>
            <a:endParaRPr kumimoji="1" lang="ja-JP" altLang="en-US" sz="2400" dirty="0"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1604" y="485776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Collaborators 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4744" y="464344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Satoru </a:t>
            </a:r>
            <a:r>
              <a:rPr kumimoji="1" lang="en-US" altLang="ja-JP" sz="2400" dirty="0" err="1" smtClean="0"/>
              <a:t>Kaneko,Takashi</a:t>
            </a:r>
            <a:r>
              <a:rPr kumimoji="1" lang="en-US" altLang="ja-JP" sz="2400" dirty="0" smtClean="0"/>
              <a:t> Shimomura, Masato </a:t>
            </a:r>
            <a:r>
              <a:rPr kumimoji="1" lang="en-US" altLang="ja-JP" sz="2400" dirty="0" err="1" smtClean="0"/>
              <a:t>Yamanaka,Oscar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Vives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0298" y="592933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Physical  review D 78, 116013 (2008)</a:t>
            </a:r>
          </a:p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arXiv:1002.????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614366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Long-lived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coannihilation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scenario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6" y="2590800"/>
            <a:ext cx="1681562" cy="1766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86127" y="3357563"/>
            <a:ext cx="4071956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ea typeface="HG明朝B" pitchFamily="17" charset="-128"/>
              </a:rPr>
              <a:t>Can not decay into two </a:t>
            </a:r>
            <a:r>
              <a:rPr lang="en-US" altLang="ja-JP" sz="2400" dirty="0">
                <a:ea typeface="HG明朝B" pitchFamily="17" charset="-128"/>
              </a:rPr>
              <a:t>body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8200"/>
            <a:ext cx="5181600" cy="201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 rot="2561259">
            <a:off x="-85724" y="3276600"/>
            <a:ext cx="3200400" cy="381000"/>
          </a:xfrm>
          <a:prstGeom prst="rect">
            <a:avLst/>
          </a:prstGeom>
          <a:solidFill>
            <a:srgbClr val="FF3300">
              <a:alpha val="50195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ea typeface="HG明朝B" pitchFamily="17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 rot="19038741" flipH="1">
            <a:off x="-85724" y="3276600"/>
            <a:ext cx="3200400" cy="381000"/>
          </a:xfrm>
          <a:prstGeom prst="rect">
            <a:avLst/>
          </a:prstGeom>
          <a:solidFill>
            <a:srgbClr val="FF3300">
              <a:alpha val="50195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>
              <a:latin typeface="Times New Roman" pitchFamily="18" charset="0"/>
              <a:ea typeface="HG明朝B" pitchFamily="17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76889" y="5170505"/>
            <a:ext cx="349570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ea typeface="HG明朝B" pitchFamily="17" charset="-128"/>
              </a:rPr>
              <a:t>Phase </a:t>
            </a:r>
            <a:r>
              <a:rPr lang="en-US" altLang="ja-JP" sz="2400" dirty="0">
                <a:ea typeface="HG明朝B" pitchFamily="17" charset="-128"/>
              </a:rPr>
              <a:t>space suppression </a:t>
            </a:r>
          </a:p>
        </p:txBody>
      </p:sp>
      <p:sp>
        <p:nvSpPr>
          <p:cNvPr id="15" name="右矢印 14"/>
          <p:cNvSpPr/>
          <p:nvPr/>
        </p:nvSpPr>
        <p:spPr>
          <a:xfrm>
            <a:off x="5500694" y="5786454"/>
            <a:ext cx="714380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86512" y="571501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Long lifetime</a:t>
            </a:r>
            <a:endParaRPr kumimoji="1" lang="ja-JP" altLang="en-US" sz="2400" dirty="0"/>
          </a:p>
        </p:txBody>
      </p:sp>
      <p:sp>
        <p:nvSpPr>
          <p:cNvPr id="17" name="対角する 2 つの角を切り取った四角形 16"/>
          <p:cNvSpPr/>
          <p:nvPr/>
        </p:nvSpPr>
        <p:spPr>
          <a:xfrm>
            <a:off x="1000100" y="785794"/>
            <a:ext cx="7429552" cy="1500198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28738" y="857232"/>
            <a:ext cx="7086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ea typeface="HG明朝B" pitchFamily="17" charset="-128"/>
              </a:rPr>
              <a:t>Attractive parameter region in </a:t>
            </a:r>
            <a:r>
              <a:rPr lang="en-US" altLang="ja-JP" sz="2400" dirty="0" err="1">
                <a:solidFill>
                  <a:schemeClr val="bg1"/>
                </a:solidFill>
                <a:ea typeface="HG明朝B" pitchFamily="17" charset="-128"/>
              </a:rPr>
              <a:t>coannihilation</a:t>
            </a:r>
            <a:r>
              <a:rPr lang="en-US" altLang="ja-JP" sz="2400" dirty="0">
                <a:solidFill>
                  <a:schemeClr val="bg1"/>
                </a:solidFill>
                <a:ea typeface="HG明朝B" pitchFamily="17" charset="-128"/>
              </a:rPr>
              <a:t> scenario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657375" y="1390632"/>
            <a:ext cx="607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FFFF00"/>
                </a:solidFill>
                <a:latin typeface="Symbol" pitchFamily="18" charset="2"/>
                <a:ea typeface="HG明朝B" pitchFamily="17" charset="-128"/>
              </a:rPr>
              <a:t>d</a:t>
            </a:r>
            <a:r>
              <a:rPr lang="en-US" altLang="ja-JP" sz="2400" dirty="0">
                <a:solidFill>
                  <a:srgbClr val="FFFF00"/>
                </a:solidFill>
                <a:ea typeface="HG明朝B" pitchFamily="17" charset="-128"/>
              </a:rPr>
              <a:t>m ≡ NLSP mass </a:t>
            </a:r>
            <a:r>
              <a:rPr lang="ja-JP" altLang="en-US" sz="2400" dirty="0">
                <a:solidFill>
                  <a:srgbClr val="FFFF00"/>
                </a:solidFill>
                <a:ea typeface="HG明朝B" pitchFamily="17" charset="-128"/>
              </a:rPr>
              <a:t>－ </a:t>
            </a:r>
            <a:r>
              <a:rPr lang="en-US" altLang="ja-JP" sz="2400" dirty="0">
                <a:solidFill>
                  <a:srgbClr val="FFFF00"/>
                </a:solidFill>
                <a:ea typeface="HG明朝B" pitchFamily="17" charset="-128"/>
              </a:rPr>
              <a:t>LSP mass &lt; tau mass 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015063" y="1781157"/>
            <a:ext cx="1600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</a:rPr>
              <a:t>(1.77GeV)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614366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Long-lived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1000100" y="5357826"/>
            <a:ext cx="7643866" cy="135732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4414" y="550070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At the LHC, the long-lived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would be produced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1285852" y="6143644"/>
            <a:ext cx="714380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3108" y="607220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Available for investigating the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mixing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6429420" cy="4515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85785" y="714356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95417" y="714358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29" y="1354845"/>
            <a:ext cx="2147887" cy="34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5" y="714356"/>
            <a:ext cx="428627" cy="2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5643570" y="2000240"/>
            <a:ext cx="3429024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86446" y="2038641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Without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mixing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782769"/>
            <a:ext cx="1481068" cy="4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273" y="4584795"/>
            <a:ext cx="471487" cy="2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5" y="5155200"/>
            <a:ext cx="428627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00240"/>
            <a:ext cx="4286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857852" y="14285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Phys. Rev. D73:055009-1-8, 2006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214290"/>
            <a:ext cx="7772400" cy="1431126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Furthermore it can offer a solution to Lithium</a:t>
            </a:r>
          </a:p>
          <a:p>
            <a:pPr>
              <a:buNone/>
            </a:pPr>
            <a:r>
              <a:rPr kumimoji="1" lang="en-US" altLang="ja-JP" dirty="0" smtClean="0"/>
              <a:t>Problem in Standard Big-Bang </a:t>
            </a:r>
            <a:r>
              <a:rPr kumimoji="1" lang="en-US" altLang="ja-JP" dirty="0" err="1" smtClean="0"/>
              <a:t>Nucleosynthesis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57884" y="242886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Phys.Rev.D76:125023,2007Phys.Rev.D78:055007,2008arXiv:1001.1217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610100" cy="4724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57290" y="292893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3, </a:t>
            </a:r>
            <a:r>
              <a:rPr lang="en-US" altLang="ja-JP" sz="3600" dirty="0" err="1" smtClean="0"/>
              <a:t>Slepton</a:t>
            </a:r>
            <a:r>
              <a:rPr lang="en-US" altLang="ja-JP" sz="3600" dirty="0" smtClean="0"/>
              <a:t> mixing as a source of LFV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485778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With or without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4" name="フローチャート : 照合 3"/>
          <p:cNvSpPr/>
          <p:nvPr/>
        </p:nvSpPr>
        <p:spPr>
          <a:xfrm>
            <a:off x="1428728" y="961708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285852" y="1357299"/>
            <a:ext cx="3571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43042" y="857233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Without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</a:t>
            </a:r>
            <a:endParaRPr kumimoji="1" lang="ja-JP" altLang="en-US" sz="2400" dirty="0"/>
          </a:p>
        </p:txBody>
      </p:sp>
      <p:sp>
        <p:nvSpPr>
          <p:cNvPr id="9" name="フローチャート : 照合 8"/>
          <p:cNvSpPr/>
          <p:nvPr/>
        </p:nvSpPr>
        <p:spPr>
          <a:xfrm>
            <a:off x="1428728" y="3247723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285852" y="3643314"/>
            <a:ext cx="33575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43042" y="314324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With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43174" y="442913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Decay rate of </a:t>
            </a:r>
            <a:r>
              <a:rPr kumimoji="1" lang="en-US" altLang="ja-JP" sz="2400" dirty="0" err="1" smtClean="0"/>
              <a:t>stau</a:t>
            </a:r>
            <a:r>
              <a:rPr kumimoji="1" lang="en-US" altLang="ja-JP" sz="2400" dirty="0" smtClean="0"/>
              <a:t>       (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)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43042" y="157161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Impossible to decay into two body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1714480" y="2214555"/>
            <a:ext cx="785818" cy="28575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43174" y="211008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Long-lived and would escape from detector </a:t>
            </a:r>
            <a:endParaRPr kumimoji="1" lang="ja-JP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85861"/>
            <a:ext cx="1357322" cy="458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正方形/長方形 15"/>
          <p:cNvSpPr/>
          <p:nvPr/>
        </p:nvSpPr>
        <p:spPr>
          <a:xfrm rot="19012362">
            <a:off x="6611563" y="1402148"/>
            <a:ext cx="2071702" cy="28575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2587638" flipH="1">
            <a:off x="6604403" y="1383887"/>
            <a:ext cx="2071702" cy="28575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3042" y="3896029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Decay into two body opens !</a:t>
            </a:r>
            <a:endParaRPr kumimoji="1" lang="ja-JP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192"/>
            <a:ext cx="1357322" cy="515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678774"/>
            <a:ext cx="1357322" cy="536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ドーナツ 22"/>
          <p:cNvSpPr/>
          <p:nvPr/>
        </p:nvSpPr>
        <p:spPr>
          <a:xfrm>
            <a:off x="6643702" y="2643182"/>
            <a:ext cx="2071702" cy="1857388"/>
          </a:xfrm>
          <a:prstGeom prst="donut">
            <a:avLst>
              <a:gd name="adj" fmla="val 18121"/>
            </a:avLst>
          </a:prstGeom>
          <a:solidFill>
            <a:schemeClr val="tx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1714480" y="4500570"/>
            <a:ext cx="785818" cy="28575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0628" y="429275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~</a:t>
            </a:r>
            <a:endParaRPr kumimoji="1" lang="ja-JP" altLang="en-US" sz="4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72396" y="435769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sp>
        <p:nvSpPr>
          <p:cNvPr id="28" name="対角する 2 つの角を切り取った四角形 27"/>
          <p:cNvSpPr/>
          <p:nvPr/>
        </p:nvSpPr>
        <p:spPr>
          <a:xfrm>
            <a:off x="1000100" y="5286388"/>
            <a:ext cx="7643866" cy="128588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00166" y="542926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Measurements of the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lifetime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500166" y="6000768"/>
            <a:ext cx="785818" cy="28575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57422" y="5896293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Strong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sensitibity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to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mixing parameter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Decay with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572000" y="5715016"/>
            <a:ext cx="3000396" cy="714380"/>
            <a:chOff x="2857488" y="3000372"/>
            <a:chExt cx="3138481" cy="86123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488" y="3000372"/>
              <a:ext cx="3138481" cy="86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6446" y="3343276"/>
              <a:ext cx="14287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グループ化 26"/>
          <p:cNvGrpSpPr/>
          <p:nvPr/>
        </p:nvGrpSpPr>
        <p:grpSpPr>
          <a:xfrm>
            <a:off x="4500562" y="935772"/>
            <a:ext cx="3429024" cy="1778848"/>
            <a:chOff x="4500562" y="857232"/>
            <a:chExt cx="3429024" cy="17788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2" y="857232"/>
              <a:ext cx="3429024" cy="177884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2071678"/>
              <a:ext cx="1000132" cy="41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6644" y="2285992"/>
              <a:ext cx="214314" cy="30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58082" y="2285992"/>
              <a:ext cx="223769" cy="25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1138225"/>
              <a:ext cx="4572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7495" y="1357298"/>
              <a:ext cx="423133" cy="39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0086" y="857232"/>
              <a:ext cx="347666" cy="20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6447" y="1428736"/>
              <a:ext cx="71437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43570" y="1428736"/>
              <a:ext cx="785818" cy="26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2254" y="928670"/>
              <a:ext cx="4572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0826" y="1428736"/>
              <a:ext cx="357190" cy="31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7" y="857232"/>
              <a:ext cx="231323" cy="30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785786" y="582485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00100" y="1681451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Decay process with LFV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57224" y="407194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mass matrix</a:t>
            </a:r>
            <a:endParaRPr kumimoji="1" lang="ja-JP" altLang="en-US" sz="2400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4000496" y="3571876"/>
            <a:ext cx="4429156" cy="1325259"/>
            <a:chOff x="4000496" y="3571876"/>
            <a:chExt cx="4429156" cy="132525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00496" y="3571876"/>
              <a:ext cx="4429156" cy="13252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00760" y="3876679"/>
              <a:ext cx="1047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38861" y="4201830"/>
              <a:ext cx="176213" cy="20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56078" y="4643446"/>
              <a:ext cx="120895" cy="14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29454" y="3857628"/>
              <a:ext cx="1047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29454" y="4260278"/>
              <a:ext cx="142876" cy="168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00892" y="4662497"/>
              <a:ext cx="1047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Decay with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4572000" y="5715016"/>
            <a:ext cx="3000396" cy="714380"/>
            <a:chOff x="2857488" y="3000372"/>
            <a:chExt cx="3138481" cy="86123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488" y="3000372"/>
              <a:ext cx="3138481" cy="86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6446" y="3343276"/>
              <a:ext cx="14287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26"/>
          <p:cNvGrpSpPr/>
          <p:nvPr/>
        </p:nvGrpSpPr>
        <p:grpSpPr>
          <a:xfrm>
            <a:off x="4500562" y="935772"/>
            <a:ext cx="3429024" cy="1778848"/>
            <a:chOff x="4500562" y="857232"/>
            <a:chExt cx="3429024" cy="17788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2" y="857232"/>
              <a:ext cx="3429024" cy="177884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2071678"/>
              <a:ext cx="1000132" cy="41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6644" y="2285992"/>
              <a:ext cx="214314" cy="30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58082" y="2285992"/>
              <a:ext cx="223769" cy="25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1138225"/>
              <a:ext cx="4572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7495" y="1357298"/>
              <a:ext cx="423133" cy="39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0086" y="857232"/>
              <a:ext cx="347666" cy="20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86447" y="1428736"/>
              <a:ext cx="71437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43570" y="1428736"/>
              <a:ext cx="785818" cy="26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2254" y="928670"/>
              <a:ext cx="4572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0826" y="1428736"/>
              <a:ext cx="357190" cy="31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7" y="857232"/>
              <a:ext cx="231323" cy="30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3271236"/>
            <a:ext cx="4500594" cy="89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テキスト ボックス 29"/>
          <p:cNvSpPr txBox="1"/>
          <p:nvPr/>
        </p:nvSpPr>
        <p:spPr>
          <a:xfrm>
            <a:off x="1357290" y="342900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Decay rate</a:t>
            </a:r>
            <a:endParaRPr kumimoji="1" lang="ja-JP" altLang="en-US" sz="2400" dirty="0"/>
          </a:p>
        </p:txBody>
      </p:sp>
      <p:grpSp>
        <p:nvGrpSpPr>
          <p:cNvPr id="5" name="グループ化 32"/>
          <p:cNvGrpSpPr/>
          <p:nvPr/>
        </p:nvGrpSpPr>
        <p:grpSpPr>
          <a:xfrm>
            <a:off x="3714744" y="4572008"/>
            <a:ext cx="4143404" cy="729408"/>
            <a:chOff x="2143108" y="4429132"/>
            <a:chExt cx="4691064" cy="872284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43108" y="4429132"/>
              <a:ext cx="4691064" cy="8722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670800" y="4833949"/>
              <a:ext cx="108000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785786" y="46434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Effective coupling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5786" y="582485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00100" y="1681451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Decay process with LFV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521497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Bounds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4786314" y="1071546"/>
            <a:ext cx="3000396" cy="714380"/>
            <a:chOff x="2857488" y="3000372"/>
            <a:chExt cx="3138481" cy="86123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488" y="3000372"/>
              <a:ext cx="3138481" cy="86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6446" y="3343276"/>
              <a:ext cx="14287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1000100" y="118138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14554"/>
            <a:ext cx="4714908" cy="16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7697658" cy="16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928662" y="228599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Bounds on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  <p:sp>
        <p:nvSpPr>
          <p:cNvPr id="31" name="大かっこ 30"/>
          <p:cNvSpPr/>
          <p:nvPr/>
        </p:nvSpPr>
        <p:spPr>
          <a:xfrm>
            <a:off x="928662" y="3286124"/>
            <a:ext cx="2714644" cy="50006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00100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</a:t>
            </a:r>
            <a:r>
              <a:rPr kumimoji="1" lang="en-US" altLang="ja-JP" dirty="0" err="1" smtClean="0"/>
              <a:t>stau</a:t>
            </a:r>
            <a:r>
              <a:rPr kumimoji="1" lang="en-US" altLang="ja-JP" dirty="0" smtClean="0"/>
              <a:t> mass        300GeV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57422" y="330927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⋍</a:t>
            </a:r>
            <a:endParaRPr kumimoji="1" lang="ja-JP" altLang="en-US" sz="2400" dirty="0"/>
          </a:p>
        </p:txBody>
      </p:sp>
      <p:sp>
        <p:nvSpPr>
          <p:cNvPr id="37" name="対角する 2 つの角を切り取った四角形 36"/>
          <p:cNvSpPr/>
          <p:nvPr/>
        </p:nvSpPr>
        <p:spPr>
          <a:xfrm>
            <a:off x="857224" y="6000768"/>
            <a:ext cx="7715304" cy="64294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85918" y="6110607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More strict constraint on mixing parameter 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14810" y="3857628"/>
            <a:ext cx="464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sz="1200" dirty="0" smtClean="0"/>
              <a:t>L. Calibbi, J. Jones-Perez, and O. Vives, Phys. Rev. D 78,</a:t>
            </a:r>
            <a:r>
              <a:rPr lang="en-US" altLang="ja-JP" sz="1200" dirty="0" smtClean="0"/>
              <a:t>075007 (2008).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342902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lifetime with LFV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32" y="818833"/>
            <a:ext cx="5458874" cy="393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76" y="1033147"/>
            <a:ext cx="23003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33" y="4421053"/>
            <a:ext cx="957261" cy="3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2976" y="714356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2608" y="714358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1" y="3730329"/>
            <a:ext cx="1714512" cy="2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705860"/>
            <a:ext cx="1785950" cy="2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180764"/>
            <a:ext cx="1747834" cy="24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500174"/>
            <a:ext cx="1728784" cy="2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5643570" y="2000240"/>
            <a:ext cx="3071834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6446" y="203864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With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mixing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342902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lifetime with LFV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32" y="818833"/>
            <a:ext cx="5458874" cy="393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76" y="1033147"/>
            <a:ext cx="23003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33" y="4421053"/>
            <a:ext cx="957261" cy="3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2976" y="714356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2608" y="714358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1" y="3730329"/>
            <a:ext cx="1714512" cy="2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705860"/>
            <a:ext cx="1785950" cy="2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180764"/>
            <a:ext cx="1747834" cy="24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500174"/>
            <a:ext cx="1728784" cy="2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5643570" y="2000240"/>
            <a:ext cx="3071834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6446" y="203864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With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mixing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5072074"/>
            <a:ext cx="2914648" cy="433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テキスト ボックス 20"/>
          <p:cNvSpPr txBox="1"/>
          <p:nvPr/>
        </p:nvSpPr>
        <p:spPr>
          <a:xfrm>
            <a:off x="1428728" y="564357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Stau</a:t>
            </a:r>
            <a:r>
              <a:rPr kumimoji="1" lang="en-US" altLang="ja-JP" sz="2400" dirty="0" smtClean="0"/>
              <a:t> decay into tau and </a:t>
            </a:r>
            <a:r>
              <a:rPr kumimoji="1" lang="en-US" altLang="ja-JP" sz="2400" dirty="0" err="1" smtClean="0"/>
              <a:t>neutralino</a:t>
            </a:r>
            <a:endParaRPr kumimoji="1" lang="ja-JP" altLang="en-US" sz="2400" dirty="0"/>
          </a:p>
        </p:txBody>
      </p:sp>
      <p:sp>
        <p:nvSpPr>
          <p:cNvPr id="22" name="右矢印 21"/>
          <p:cNvSpPr/>
          <p:nvPr/>
        </p:nvSpPr>
        <p:spPr>
          <a:xfrm>
            <a:off x="1500166" y="6286520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14546" y="621508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Insensitive to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8926" y="29289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1, Introduction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342902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lifetime with LFV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628732" y="818833"/>
            <a:ext cx="5458874" cy="3934599"/>
            <a:chOff x="1628732" y="818833"/>
            <a:chExt cx="5458874" cy="39345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8732" y="818833"/>
              <a:ext cx="5458874" cy="393459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376" y="1033147"/>
              <a:ext cx="230032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1933" y="4421053"/>
              <a:ext cx="957261" cy="32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6051" y="3730329"/>
              <a:ext cx="1714512" cy="279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6050" y="2705860"/>
              <a:ext cx="1785950" cy="2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36" y="2180764"/>
              <a:ext cx="1747834" cy="24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9058" y="1500174"/>
              <a:ext cx="1728784" cy="25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正方形/長方形 17"/>
          <p:cNvSpPr/>
          <p:nvPr/>
        </p:nvSpPr>
        <p:spPr>
          <a:xfrm>
            <a:off x="5643570" y="2000240"/>
            <a:ext cx="3071834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6446" y="203864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With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mixing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00100" y="564357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Competition between LFV decay and 3(4) body decay</a:t>
            </a:r>
            <a:endParaRPr kumimoji="1" lang="ja-JP" altLang="en-US" sz="2400" dirty="0"/>
          </a:p>
        </p:txBody>
      </p:sp>
      <p:sp>
        <p:nvSpPr>
          <p:cNvPr id="22" name="右矢印 21"/>
          <p:cNvSpPr/>
          <p:nvPr/>
        </p:nvSpPr>
        <p:spPr>
          <a:xfrm>
            <a:off x="1071538" y="6286520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4480" y="6253483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Very good sensitivity to small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lang="en-US" altLang="ja-JP" sz="2400" dirty="0" smtClean="0">
                <a:solidFill>
                  <a:srgbClr val="FFFF00"/>
                </a:solidFill>
              </a:rPr>
              <a:t> mixing parameter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5056526"/>
            <a:ext cx="3929090" cy="43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142976" y="714356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52608" y="714358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71670" y="292893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4, LHC phenomenology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Looking for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and that decay at the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4" name="図 3" descr="ATLAS_Silver_White_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785794"/>
            <a:ext cx="4714908" cy="3048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857224" y="1895765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One of the LHC detector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0166" y="232439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ATLAS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7224" y="4396095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Production rate of SUSY particles</a:t>
            </a:r>
            <a:endParaRPr kumimoji="1" lang="ja-JP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3000396" cy="56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643446"/>
            <a:ext cx="142876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214942" y="500063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 P.Z. </a:t>
            </a:r>
            <a:r>
              <a:rPr kumimoji="1" lang="en-US" altLang="ja-JP" sz="1600" dirty="0" err="1" smtClean="0"/>
              <a:t>Skands</a:t>
            </a:r>
            <a:r>
              <a:rPr kumimoji="1" lang="en-US" altLang="ja-JP" sz="1600" dirty="0" smtClean="0"/>
              <a:t>, Eur. Phys. J. C 23, 173 (2002) ]</a:t>
            </a:r>
            <a:endParaRPr kumimoji="1" lang="ja-JP" altLang="en-US" sz="1600" dirty="0"/>
          </a:p>
        </p:txBody>
      </p:sp>
      <p:sp>
        <p:nvSpPr>
          <p:cNvPr id="11" name="大かっこ 10"/>
          <p:cNvSpPr/>
          <p:nvPr/>
        </p:nvSpPr>
        <p:spPr>
          <a:xfrm>
            <a:off x="1571604" y="4857760"/>
            <a:ext cx="2857520" cy="42862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4480" y="4873007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</a:t>
            </a:r>
            <a:r>
              <a:rPr kumimoji="1" lang="en-US" altLang="ja-JP" dirty="0" err="1" smtClean="0"/>
              <a:t>stau</a:t>
            </a:r>
            <a:r>
              <a:rPr kumimoji="1" lang="en-US" altLang="ja-JP" dirty="0" smtClean="0"/>
              <a:t> mass        300GeV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802" y="482472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⋍</a:t>
            </a:r>
            <a:endParaRPr kumimoji="1" lang="ja-JP" alt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572140"/>
            <a:ext cx="2233628" cy="424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右矢印 13"/>
          <p:cNvSpPr/>
          <p:nvPr/>
        </p:nvSpPr>
        <p:spPr>
          <a:xfrm>
            <a:off x="928662" y="6000768"/>
            <a:ext cx="3214710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591414" y="5857893"/>
            <a:ext cx="2266866" cy="642942"/>
            <a:chOff x="6500826" y="5857893"/>
            <a:chExt cx="2266866" cy="642942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5857893"/>
              <a:ext cx="2266866" cy="642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1090" y="6215082"/>
              <a:ext cx="110217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29454" y="6072207"/>
              <a:ext cx="274320" cy="37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4286248" y="578645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Produced number  of </a:t>
            </a:r>
            <a:r>
              <a:rPr kumimoji="1" lang="en-US" altLang="ja-JP" sz="2400" dirty="0" err="1" smtClean="0"/>
              <a:t>stau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Expected number of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stau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decay at the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2033853" cy="471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1357322" cy="44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1285852" y="128586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Decay probability 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286248" y="1058003"/>
            <a:ext cx="3786214" cy="870799"/>
            <a:chOff x="4286248" y="986565"/>
            <a:chExt cx="3571900" cy="727923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986565"/>
              <a:ext cx="3571900" cy="7279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2410" y="1273954"/>
              <a:ext cx="185738" cy="21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1714480" y="407194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Expected number of decay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85918" y="267170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Lorentz factor</a:t>
            </a:r>
            <a:endParaRPr kumimoji="1" lang="ja-JP" altLang="en-US" sz="2000" dirty="0"/>
          </a:p>
        </p:txBody>
      </p:sp>
      <p:sp>
        <p:nvSpPr>
          <p:cNvPr id="14" name="大かっこ 13"/>
          <p:cNvSpPr/>
          <p:nvPr/>
        </p:nvSpPr>
        <p:spPr>
          <a:xfrm>
            <a:off x="1571604" y="2357430"/>
            <a:ext cx="6429420" cy="100013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785918" y="4643446"/>
            <a:ext cx="6273990" cy="857256"/>
            <a:chOff x="1785918" y="4643446"/>
            <a:chExt cx="6273990" cy="85725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18" y="4643446"/>
              <a:ext cx="6273990" cy="8572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96249" y="5019687"/>
              <a:ext cx="1047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グループ化 17"/>
          <p:cNvGrpSpPr/>
          <p:nvPr/>
        </p:nvGrpSpPr>
        <p:grpSpPr>
          <a:xfrm>
            <a:off x="5786446" y="5929330"/>
            <a:ext cx="1357322" cy="423805"/>
            <a:chOff x="3000364" y="6072206"/>
            <a:chExt cx="1357322" cy="42380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00364" y="6072206"/>
              <a:ext cx="1357322" cy="4238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4810" y="6305571"/>
              <a:ext cx="1047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大かっこ 18"/>
          <p:cNvSpPr/>
          <p:nvPr/>
        </p:nvSpPr>
        <p:spPr>
          <a:xfrm>
            <a:off x="2357422" y="5643578"/>
            <a:ext cx="5143536" cy="100013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71736" y="592933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the following discussion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1071538" y="857232"/>
            <a:ext cx="7358114" cy="3898772"/>
            <a:chOff x="1071538" y="1785926"/>
            <a:chExt cx="7358114" cy="38987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1785926"/>
              <a:ext cx="7358114" cy="38987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1785926"/>
              <a:ext cx="2010098" cy="30565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6" name="正方形/長方形 5"/>
          <p:cNvSpPr/>
          <p:nvPr/>
        </p:nvSpPr>
        <p:spPr>
          <a:xfrm>
            <a:off x="857224" y="642918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00100" y="1785926"/>
            <a:ext cx="7500990" cy="1928826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253351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 of the </a:t>
            </a:r>
            <a:r>
              <a:rPr kumimoji="1" lang="en-US" altLang="ja-JP" sz="2400" dirty="0" err="1" smtClean="0"/>
              <a:t>staus</a:t>
            </a:r>
            <a:r>
              <a:rPr kumimoji="1" lang="en-US" altLang="ja-JP" sz="2400" dirty="0" smtClean="0"/>
              <a:t> decay before they reach detectors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1000100" y="5857892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4480" y="578645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signals of heavy charged particle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36157"/>
            <a:ext cx="4947476" cy="2621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正方形/長方形 5"/>
          <p:cNvSpPr/>
          <p:nvPr/>
        </p:nvSpPr>
        <p:spPr>
          <a:xfrm>
            <a:off x="142844" y="785794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85723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85720" y="1857364"/>
            <a:ext cx="5000660" cy="1285884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253351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 of the </a:t>
            </a:r>
            <a:r>
              <a:rPr kumimoji="1" lang="en-US" altLang="ja-JP" sz="2400" dirty="0" err="1" smtClean="0"/>
              <a:t>staus</a:t>
            </a:r>
            <a:r>
              <a:rPr kumimoji="1" lang="en-US" altLang="ja-JP" sz="2400" dirty="0" smtClean="0"/>
              <a:t> decay before they reach detectors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1000100" y="5857892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4480" y="578645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signals of heavy charged particle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1000100" y="6357958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14480" y="6324921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Lower bound on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mixing parameters</a:t>
            </a:r>
            <a:endParaRPr kumimoji="1" lang="ja-JP" altLang="en-US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429124" y="1686803"/>
            <a:ext cx="4643470" cy="3242395"/>
            <a:chOff x="1628732" y="818833"/>
            <a:chExt cx="5458874" cy="393459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8732" y="818833"/>
              <a:ext cx="5458874" cy="393459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376" y="1033147"/>
              <a:ext cx="230032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1933" y="4421053"/>
              <a:ext cx="957261" cy="32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6051" y="3730329"/>
              <a:ext cx="1714512" cy="279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2705860"/>
              <a:ext cx="1785950" cy="29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1736" y="2180764"/>
              <a:ext cx="1747834" cy="24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58" y="1500174"/>
              <a:ext cx="1728784" cy="25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角丸四角形 29"/>
          <p:cNvSpPr/>
          <p:nvPr/>
        </p:nvSpPr>
        <p:spPr>
          <a:xfrm>
            <a:off x="5072066" y="1758241"/>
            <a:ext cx="3786214" cy="1714512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014938" y="1510888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624570" y="1510890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1071538" y="857232"/>
            <a:ext cx="7358114" cy="3898772"/>
            <a:chOff x="1071538" y="1785926"/>
            <a:chExt cx="7358114" cy="38987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1785926"/>
              <a:ext cx="7358114" cy="38987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1785926"/>
              <a:ext cx="2010098" cy="30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正方形/長方形 5"/>
          <p:cNvSpPr/>
          <p:nvPr/>
        </p:nvSpPr>
        <p:spPr>
          <a:xfrm>
            <a:off x="857224" y="642918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00100" y="1785926"/>
            <a:ext cx="7500990" cy="928694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000100" y="3857628"/>
            <a:ext cx="7500990" cy="928694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0100" y="528638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Staus</a:t>
            </a:r>
            <a:r>
              <a:rPr kumimoji="1" lang="en-US" altLang="ja-JP" sz="2400" dirty="0" smtClean="0"/>
              <a:t> decay inside detectors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93281"/>
            <a:ext cx="4947476" cy="2621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正方形/長方形 5"/>
          <p:cNvSpPr/>
          <p:nvPr/>
        </p:nvSpPr>
        <p:spPr>
          <a:xfrm>
            <a:off x="142844" y="642918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85720" y="1714488"/>
            <a:ext cx="5000660" cy="642942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285720" y="3143248"/>
            <a:ext cx="5000660" cy="642942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43927"/>
            <a:ext cx="4643470" cy="3242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276" y="1720537"/>
            <a:ext cx="1956721" cy="5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441" y="4512418"/>
            <a:ext cx="814273" cy="2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572" y="3943211"/>
            <a:ext cx="1458412" cy="2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3571" y="3257739"/>
            <a:ext cx="1519179" cy="2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1269" y="2666257"/>
            <a:ext cx="1486756" cy="2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5845" y="2105401"/>
            <a:ext cx="1470552" cy="2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角丸四角形 38"/>
          <p:cNvSpPr/>
          <p:nvPr/>
        </p:nvSpPr>
        <p:spPr>
          <a:xfrm>
            <a:off x="5072066" y="1615365"/>
            <a:ext cx="3786214" cy="1456445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014938" y="1368012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624570" y="1368014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5072066" y="3357562"/>
            <a:ext cx="3786214" cy="1000132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1472" y="457200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Staus</a:t>
            </a:r>
            <a:r>
              <a:rPr kumimoji="1" lang="en-US" altLang="ja-JP" sz="2400" dirty="0" smtClean="0"/>
              <a:t> decay inside detectors</a:t>
            </a:r>
            <a:endParaRPr kumimoji="1" lang="ja-JP" altLang="en-US" sz="2400" dirty="0"/>
          </a:p>
        </p:txBody>
      </p:sp>
      <p:sp>
        <p:nvSpPr>
          <p:cNvPr id="46" name="対角する 2 つの角を切り取った四角形 45"/>
          <p:cNvSpPr/>
          <p:nvPr/>
        </p:nvSpPr>
        <p:spPr>
          <a:xfrm>
            <a:off x="857224" y="5072074"/>
            <a:ext cx="7858180" cy="164305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14480" y="5110475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mixing parameters are strictly constrained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1000100" y="5143512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3108" y="5643578"/>
            <a:ext cx="6412230" cy="968312"/>
          </a:xfrm>
          <a:prstGeom prst="roundRect">
            <a:avLst>
              <a:gd name="adj" fmla="val 16667"/>
            </a:avLst>
          </a:prstGeom>
          <a:ln w="381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grpSp>
        <p:nvGrpSpPr>
          <p:cNvPr id="2" name="グループ化 4"/>
          <p:cNvGrpSpPr/>
          <p:nvPr/>
        </p:nvGrpSpPr>
        <p:grpSpPr>
          <a:xfrm>
            <a:off x="1071538" y="857232"/>
            <a:ext cx="7358114" cy="3898772"/>
            <a:chOff x="1071538" y="1785926"/>
            <a:chExt cx="7358114" cy="38987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1785926"/>
              <a:ext cx="7358114" cy="38987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1785926"/>
              <a:ext cx="2010098" cy="30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正方形/長方形 5"/>
          <p:cNvSpPr/>
          <p:nvPr/>
        </p:nvSpPr>
        <p:spPr>
          <a:xfrm>
            <a:off x="857224" y="642918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000100" y="1785926"/>
            <a:ext cx="7500990" cy="3000396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0100" y="514351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All of </a:t>
            </a:r>
            <a:r>
              <a:rPr lang="en-US" altLang="ja-JP" sz="2400" dirty="0" err="1" smtClean="0"/>
              <a:t>staus</a:t>
            </a:r>
            <a:r>
              <a:rPr lang="en-US" altLang="ja-JP" sz="2400" dirty="0" smtClean="0"/>
              <a:t> leave detectors 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1000100" y="5715016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4480" y="564357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Lower bound on </a:t>
            </a:r>
            <a:r>
              <a:rPr kumimoji="1" lang="en-US" altLang="ja-JP" sz="2400" dirty="0" err="1" smtClean="0"/>
              <a:t>stau</a:t>
            </a:r>
            <a:r>
              <a:rPr kumimoji="1" lang="en-US" altLang="ja-JP" sz="2400" dirty="0" smtClean="0"/>
              <a:t> lifetime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Constraint on 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slepton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mixing parameter at ATLAS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36157"/>
            <a:ext cx="4947476" cy="2621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正方形/長方形 5"/>
          <p:cNvSpPr/>
          <p:nvPr/>
        </p:nvSpPr>
        <p:spPr>
          <a:xfrm>
            <a:off x="142844" y="785794"/>
            <a:ext cx="485778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85723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Expected number of LFV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stau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decay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85720" y="1857364"/>
            <a:ext cx="5000660" cy="2071702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86803"/>
            <a:ext cx="4643470" cy="3242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276" y="1863413"/>
            <a:ext cx="1956721" cy="5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441" y="4655294"/>
            <a:ext cx="814273" cy="2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3572" y="4086087"/>
            <a:ext cx="1458412" cy="2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3571" y="3400615"/>
            <a:ext cx="1519179" cy="2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1269" y="2809133"/>
            <a:ext cx="1486756" cy="2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5845" y="2248277"/>
            <a:ext cx="1470552" cy="2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014938" y="1510888"/>
            <a:ext cx="3200400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624570" y="1510890"/>
            <a:ext cx="2390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lifetime (s)</a:t>
            </a:r>
            <a:endParaRPr lang="en-US" altLang="ja-JP" sz="24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5072066" y="2857496"/>
            <a:ext cx="3786214" cy="1643074"/>
          </a:xfrm>
          <a:prstGeom prst="round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348" y="485776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All of </a:t>
            </a:r>
            <a:r>
              <a:rPr lang="en-US" altLang="ja-JP" sz="2400" dirty="0" err="1" smtClean="0"/>
              <a:t>staus</a:t>
            </a:r>
            <a:r>
              <a:rPr lang="en-US" altLang="ja-JP" sz="2400" dirty="0" smtClean="0"/>
              <a:t> leave detectors 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785786" y="5357826"/>
            <a:ext cx="642942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00166" y="528638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Stringent upper bounds on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mixing parameters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0" name="対角する 2 つの角を切り取った四角形 29"/>
          <p:cNvSpPr/>
          <p:nvPr/>
        </p:nvSpPr>
        <p:spPr>
          <a:xfrm>
            <a:off x="1071538" y="5857892"/>
            <a:ext cx="7500990" cy="92869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86182" y="6253483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Let’s construct bigger detector !!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85852" y="585789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For further study on LFV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2142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1, Introduction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1538" y="107154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Standard Model (SM) </a:t>
            </a:r>
            <a:endParaRPr kumimoji="1" lang="ja-JP" altLang="en-US" sz="20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42910" y="1428736"/>
            <a:ext cx="3929090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57224" y="171448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Lepton </a:t>
            </a:r>
            <a:r>
              <a:rPr kumimoji="1" lang="en-US" altLang="ja-JP" sz="2400" dirty="0" err="1" smtClean="0"/>
              <a:t>Flavour</a:t>
            </a:r>
            <a:r>
              <a:rPr kumimoji="1" lang="en-US" altLang="ja-JP" sz="2400" dirty="0" smtClean="0"/>
              <a:t> Violation (LFV) through the neutrino oscillation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853" y="1214422"/>
            <a:ext cx="2807020" cy="1307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199" y="3101637"/>
            <a:ext cx="3279181" cy="68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857224" y="31816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But …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00826" y="321468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Forever  invisible</a:t>
            </a:r>
            <a:endParaRPr kumimoji="1" lang="ja-JP" altLang="en-US" sz="2400" dirty="0"/>
          </a:p>
        </p:txBody>
      </p:sp>
      <p:sp>
        <p:nvSpPr>
          <p:cNvPr id="16" name="右矢印 15"/>
          <p:cNvSpPr/>
          <p:nvPr/>
        </p:nvSpPr>
        <p:spPr>
          <a:xfrm>
            <a:off x="5786446" y="3286124"/>
            <a:ext cx="500066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対角する 2 つの角を切り取った四角形 20"/>
          <p:cNvSpPr/>
          <p:nvPr/>
        </p:nvSpPr>
        <p:spPr>
          <a:xfrm>
            <a:off x="1571604" y="4714884"/>
            <a:ext cx="6429420" cy="157163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7356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Detection of the LFV signal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1928794" y="5500702"/>
            <a:ext cx="714380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14612" y="5467665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One of the evidence for beyond the SM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43108" y="292893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5, Summary and discussion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 : 照合 4"/>
          <p:cNvSpPr/>
          <p:nvPr/>
        </p:nvSpPr>
        <p:spPr>
          <a:xfrm>
            <a:off x="1214414" y="714356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1214414" y="2776175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71604" y="64291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Slepton</a:t>
            </a:r>
            <a:r>
              <a:rPr lang="en-US" altLang="ja-JP" sz="2000" dirty="0" smtClean="0"/>
              <a:t> mass matrix includes off-diagonal elements, and it leads to Lepton </a:t>
            </a:r>
            <a:r>
              <a:rPr lang="en-US" altLang="ja-JP" sz="2000" dirty="0" err="1" smtClean="0"/>
              <a:t>Flavour</a:t>
            </a:r>
            <a:r>
              <a:rPr lang="en-US" altLang="ja-JP" sz="2000" dirty="0" smtClean="0"/>
              <a:t> Violation (LFV)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1604" y="274313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Stau</a:t>
            </a:r>
            <a:r>
              <a:rPr lang="en-US" altLang="ja-JP" sz="2000" dirty="0" smtClean="0"/>
              <a:t> lifetime is sensitive to the </a:t>
            </a:r>
            <a:r>
              <a:rPr lang="en-US" altLang="ja-JP" sz="2000" dirty="0" err="1" smtClean="0"/>
              <a:t>slepton</a:t>
            </a:r>
            <a:r>
              <a:rPr lang="en-US" altLang="ja-JP" sz="2000" dirty="0" smtClean="0"/>
              <a:t> mixing</a:t>
            </a:r>
            <a:endParaRPr kumimoji="1" lang="ja-JP" altLang="en-US" sz="2000" dirty="0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18573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Summary 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13" name="対角する 2 つの角を切り取った四角形 12"/>
          <p:cNvSpPr/>
          <p:nvPr/>
        </p:nvSpPr>
        <p:spPr>
          <a:xfrm>
            <a:off x="1357290" y="3214686"/>
            <a:ext cx="6929486" cy="300039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43042" y="321468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</a:rPr>
              <a:t>Stau</a:t>
            </a:r>
            <a:r>
              <a:rPr lang="en-US" altLang="ja-JP" sz="2000" dirty="0" smtClean="0">
                <a:solidFill>
                  <a:schemeClr val="bg1"/>
                </a:solidFill>
              </a:rPr>
              <a:t> lifetime &gt; 10       (s)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00430" y="321468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-12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643042" y="3614796"/>
            <a:ext cx="264320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357422" y="361479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Strict lower bound on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mixing parameter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43042" y="535782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</a:rPr>
              <a:t>Stau</a:t>
            </a:r>
            <a:r>
              <a:rPr lang="en-US" altLang="ja-JP" sz="2000" dirty="0" smtClean="0">
                <a:solidFill>
                  <a:schemeClr val="bg1"/>
                </a:solidFill>
              </a:rPr>
              <a:t> lifetime &gt; 10     (s)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00430" y="535782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-5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1643042" y="5757936"/>
            <a:ext cx="264320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57422" y="575793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Strict upper bound on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mixing parameter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43042" y="400050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10      (s) &lt; lifetime &lt; 10    (s)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7356" y="400050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-10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29058" y="400050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-8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1643042" y="4429132"/>
            <a:ext cx="292895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4572008"/>
            <a:ext cx="4730665" cy="714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" name="右矢印 32"/>
          <p:cNvSpPr/>
          <p:nvPr/>
        </p:nvSpPr>
        <p:spPr>
          <a:xfrm>
            <a:off x="1285852" y="6357958"/>
            <a:ext cx="785818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43108" y="638647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LHC provides a very good oppor</a:t>
            </a:r>
            <a:r>
              <a:rPr lang="en-US" altLang="ja-JP" sz="2000" dirty="0" smtClean="0">
                <a:solidFill>
                  <a:srgbClr val="FFFF00"/>
                </a:solidFill>
              </a:rPr>
              <a:t>tunity to study LFV !!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43108" y="1357298"/>
            <a:ext cx="700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Important to understand </a:t>
            </a:r>
            <a:r>
              <a:rPr kumimoji="1" lang="en-US" altLang="ja-JP" sz="20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 mixing structure for study LFV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>
            <a:off x="1285852" y="1357298"/>
            <a:ext cx="785818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 : 照合 36"/>
          <p:cNvSpPr/>
          <p:nvPr/>
        </p:nvSpPr>
        <p:spPr>
          <a:xfrm>
            <a:off x="1214414" y="2100196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71604" y="202875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the MSSM </a:t>
            </a:r>
            <a:r>
              <a:rPr kumimoji="1" lang="en-US" altLang="ja-JP" sz="2000" dirty="0" err="1" smtClean="0"/>
              <a:t>coannihilation</a:t>
            </a:r>
            <a:r>
              <a:rPr kumimoji="1" lang="en-US" altLang="ja-JP" sz="2000" dirty="0" smtClean="0"/>
              <a:t> scenario, NLSP </a:t>
            </a:r>
            <a:r>
              <a:rPr kumimoji="1" lang="en-US" altLang="ja-JP" sz="2000" dirty="0" err="1" smtClean="0"/>
              <a:t>stau</a:t>
            </a:r>
            <a:r>
              <a:rPr kumimoji="1" lang="en-US" altLang="ja-JP" sz="2000" dirty="0" smtClean="0"/>
              <a:t> can be long-lived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 : 照合 2"/>
          <p:cNvSpPr/>
          <p:nvPr/>
        </p:nvSpPr>
        <p:spPr>
          <a:xfrm>
            <a:off x="1214414" y="928670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18573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Discussion  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1604" y="88575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What is the source of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??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1670" y="150017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SUSY seesaw models with right-handed neutrinos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1538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071538" y="2714620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23392"/>
            <a:ext cx="714380" cy="3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4071934" y="23145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LFV source in the neutrino Yukawa matrix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1538" y="37861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071538" y="4214818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1785918" y="2857496"/>
            <a:ext cx="500066" cy="8572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57422" y="30718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Renormalization Group Evolution (RGE)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71934" y="378619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in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mass matrix</a:t>
            </a:r>
            <a:endParaRPr kumimoji="1" lang="ja-JP" altLang="en-US" sz="20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86191"/>
            <a:ext cx="535784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グループ化 32"/>
          <p:cNvGrpSpPr/>
          <p:nvPr/>
        </p:nvGrpSpPr>
        <p:grpSpPr>
          <a:xfrm>
            <a:off x="5000628" y="5357826"/>
            <a:ext cx="3000396" cy="714380"/>
            <a:chOff x="2857488" y="3000372"/>
            <a:chExt cx="3138481" cy="86123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3000372"/>
              <a:ext cx="3138481" cy="8612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3343276"/>
              <a:ext cx="142876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1214414" y="546766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 parameter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 : 照合 2"/>
          <p:cNvSpPr/>
          <p:nvPr/>
        </p:nvSpPr>
        <p:spPr>
          <a:xfrm>
            <a:off x="1214414" y="928670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18573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Discussion  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1604" y="88575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What is the source of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??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1670" y="150017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SUSY seesaw models with right-handed neutrinos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915" y="6256646"/>
            <a:ext cx="1774043" cy="387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グループ化 15"/>
          <p:cNvGrpSpPr/>
          <p:nvPr/>
        </p:nvGrpSpPr>
        <p:grpSpPr>
          <a:xfrm>
            <a:off x="1785919" y="5524686"/>
            <a:ext cx="2714644" cy="455251"/>
            <a:chOff x="1785919" y="2943750"/>
            <a:chExt cx="2714644" cy="455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9" y="2943750"/>
              <a:ext cx="2714644" cy="455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9587" y="3143248"/>
              <a:ext cx="1809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16"/>
          <p:cNvGrpSpPr>
            <a:grpSpLocks noChangeAspect="1"/>
          </p:cNvGrpSpPr>
          <p:nvPr/>
        </p:nvGrpSpPr>
        <p:grpSpPr>
          <a:xfrm>
            <a:off x="4769051" y="5524686"/>
            <a:ext cx="2348310" cy="476082"/>
            <a:chOff x="1571604" y="2857496"/>
            <a:chExt cx="4181475" cy="8477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571604" y="2857496"/>
              <a:ext cx="4181475" cy="847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357562"/>
              <a:ext cx="17379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1071538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071538" y="2714620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323392"/>
            <a:ext cx="714380" cy="3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4071934" y="23145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LFV source in the neutrino Yukawa matrix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1538" y="37861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071538" y="4214818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1785918" y="2857496"/>
            <a:ext cx="500066" cy="8572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57422" y="30718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Renormalization Group Evolution (RGE)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71934" y="378619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in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mass matrix</a:t>
            </a:r>
            <a:endParaRPr kumimoji="1" lang="ja-JP" altLang="en-US" sz="20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786191"/>
            <a:ext cx="535784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428728" y="500063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For large mixing (MNS-like) </a:t>
            </a:r>
            <a:endParaRPr kumimoji="1" lang="ja-JP" altLang="en-US" sz="2000" dirty="0"/>
          </a:p>
        </p:txBody>
      </p:sp>
      <p:sp>
        <p:nvSpPr>
          <p:cNvPr id="31" name="大かっこ 30"/>
          <p:cNvSpPr/>
          <p:nvPr/>
        </p:nvSpPr>
        <p:spPr>
          <a:xfrm>
            <a:off x="2357422" y="6143644"/>
            <a:ext cx="5429288" cy="571504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00298" y="628652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 element of MNS matrix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 : 照合 2"/>
          <p:cNvSpPr/>
          <p:nvPr/>
        </p:nvSpPr>
        <p:spPr>
          <a:xfrm>
            <a:off x="1214414" y="928670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185738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Discussion  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1604" y="88575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What is the source of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??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1670" y="150017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</a:rPr>
              <a:t>SUSY seesaw models with right-handed neutrinos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797" y="5587642"/>
            <a:ext cx="2686050" cy="46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4897752" y="5572140"/>
            <a:ext cx="2460330" cy="445449"/>
            <a:chOff x="5357818" y="5429264"/>
            <a:chExt cx="2928958" cy="53029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818" y="5429264"/>
              <a:ext cx="2928958" cy="5302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2462" y="5676917"/>
              <a:ext cx="1809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1071538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071538" y="2714620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323392"/>
            <a:ext cx="714380" cy="3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4071934" y="23145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LFV source in the neutrino Yukawa matrix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1538" y="378619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Energy scale 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071538" y="4214818"/>
            <a:ext cx="2428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1785918" y="2857496"/>
            <a:ext cx="500066" cy="8572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57422" y="307181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Renormalization Group Evolution (RGE)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71934" y="378619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mixing in </a:t>
            </a:r>
            <a:r>
              <a:rPr kumimoji="1" lang="en-US" altLang="ja-JP" sz="2000" dirty="0" err="1" smtClean="0"/>
              <a:t>slepton</a:t>
            </a:r>
            <a:r>
              <a:rPr kumimoji="1" lang="en-US" altLang="ja-JP" sz="2000" dirty="0" smtClean="0"/>
              <a:t> mass matrix</a:t>
            </a:r>
            <a:endParaRPr kumimoji="1" lang="ja-JP" altLang="en-US" sz="20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786191"/>
            <a:ext cx="535784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1428728" y="500063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For small mixing (CKM-like)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529" t="75744" r="53838" b="4040"/>
          <a:stretch>
            <a:fillRect/>
          </a:stretch>
        </p:blipFill>
        <p:spPr>
          <a:xfrm>
            <a:off x="2000232" y="1285860"/>
            <a:ext cx="4429156" cy="3459302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357290" y="42860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in MSSM with RH neutrino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357554" y="292893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Appendix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5786" y="235743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Pair annihilation rate of DM decides DM relic abundance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57356" y="471488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Too week to reduce DM density</a:t>
            </a:r>
            <a:r>
              <a:rPr kumimoji="1" lang="en-US" altLang="ja-JP" sz="2400" dirty="0" smtClean="0"/>
              <a:t> sufficiently</a:t>
            </a:r>
            <a:endParaRPr kumimoji="1" lang="ja-JP" alt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9" y="3000934"/>
            <a:ext cx="3024179" cy="1417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9" y="3000372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219" y="4010027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矢印 6"/>
          <p:cNvSpPr/>
          <p:nvPr/>
        </p:nvSpPr>
        <p:spPr>
          <a:xfrm>
            <a:off x="857224" y="4747921"/>
            <a:ext cx="928694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5786" y="164305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Decouple species : DM </a:t>
            </a:r>
            <a:r>
              <a:rPr lang="en-US" altLang="ja-JP" sz="2400" dirty="0" smtClean="0">
                <a:solidFill>
                  <a:srgbClr val="FFFF00"/>
                </a:solidFill>
              </a:rPr>
              <a:t>only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348" y="85723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On the stage of DM freeze-out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714348" y="1285860"/>
            <a:ext cx="392909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47" y="3034898"/>
            <a:ext cx="428628" cy="2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47" y="4106468"/>
            <a:ext cx="428628" cy="2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右矢印 12"/>
          <p:cNvSpPr/>
          <p:nvPr/>
        </p:nvSpPr>
        <p:spPr>
          <a:xfrm>
            <a:off x="857224" y="5500702"/>
            <a:ext cx="928694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6143644"/>
            <a:ext cx="6858048" cy="435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1857356" y="542926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DM over abundance !!</a:t>
            </a:r>
            <a:endParaRPr kumimoji="1" lang="ja-JP" altLang="en-US" sz="2400" dirty="0"/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57158" y="119063"/>
            <a:ext cx="614366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Original thermal relic scenario</a:t>
            </a:r>
            <a:endParaRPr lang="en-US" altLang="ja-JP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"/>
          <p:cNvSpPr txBox="1">
            <a:spLocks noChangeArrowheads="1"/>
          </p:cNvSpPr>
          <p:nvPr/>
        </p:nvSpPr>
        <p:spPr bwMode="auto">
          <a:xfrm>
            <a:off x="357158" y="119063"/>
            <a:ext cx="4500594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Coannihilation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scenario </a:t>
            </a:r>
            <a:endParaRPr lang="en-US" altLang="ja-JP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910" y="2610145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kumimoji="1" lang="en-US" altLang="ja-JP" sz="2400" dirty="0" smtClean="0"/>
              <a:t>nnihilation rates of DM and NLSP decide DM relic abundance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92880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Decouple species : DM </a:t>
            </a:r>
            <a:r>
              <a:rPr lang="en-US" altLang="ja-JP" sz="2400" dirty="0" smtClean="0">
                <a:solidFill>
                  <a:srgbClr val="FFFF00"/>
                </a:solidFill>
              </a:rPr>
              <a:t>and NLSP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114298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On the stage of DM freeze-out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571472" y="1571612"/>
            <a:ext cx="392909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8524036" cy="1190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225667" cy="3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57686"/>
            <a:ext cx="225667" cy="3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639" y="3429000"/>
            <a:ext cx="225667" cy="31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256"/>
            <a:ext cx="214314" cy="2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214314" cy="2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14314" cy="2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88039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345295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3488039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4345295"/>
            <a:ext cx="428628" cy="2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1857356" y="5072074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Enough to reduce DM density</a:t>
            </a:r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857224" y="5105111"/>
            <a:ext cx="928694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857224" y="5857892"/>
            <a:ext cx="928694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57356" y="5824855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Providing DM abundance consistent with WMAP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00166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K. </a:t>
            </a:r>
            <a:r>
              <a:rPr lang="en-US" altLang="ja-JP" dirty="0" err="1" smtClean="0"/>
              <a:t>G</a:t>
            </a:r>
            <a:r>
              <a:rPr kumimoji="1" lang="en-US" altLang="ja-JP" dirty="0" err="1" smtClean="0"/>
              <a:t>riest</a:t>
            </a:r>
            <a:r>
              <a:rPr kumimoji="1" lang="en-US" altLang="ja-JP" dirty="0" smtClean="0"/>
              <a:t> and D. </a:t>
            </a:r>
            <a:r>
              <a:rPr kumimoji="1" lang="en-US" altLang="ja-JP" dirty="0" err="1" smtClean="0"/>
              <a:t>Seckel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PRD 43 (1991) 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"/>
          <p:cNvSpPr txBox="1">
            <a:spLocks noChangeArrowheads="1"/>
          </p:cNvSpPr>
          <p:nvPr/>
        </p:nvSpPr>
        <p:spPr bwMode="auto">
          <a:xfrm>
            <a:off x="357158" y="119063"/>
            <a:ext cx="614366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Requirement for </a:t>
            </a:r>
            <a:r>
              <a:rPr lang="en-US" altLang="ja-JP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coannihilation</a:t>
            </a:r>
            <a:endParaRPr lang="en-US" altLang="ja-JP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対角する 2 つの角を切り取った四角形 2"/>
          <p:cNvSpPr/>
          <p:nvPr/>
        </p:nvSpPr>
        <p:spPr>
          <a:xfrm>
            <a:off x="928662" y="4929198"/>
            <a:ext cx="7358114" cy="17145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500063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Requirement for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coannihilation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mechanism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572140"/>
            <a:ext cx="3757613" cy="893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対角する 2 つの角を切り取った四角形 5"/>
          <p:cNvSpPr/>
          <p:nvPr/>
        </p:nvSpPr>
        <p:spPr>
          <a:xfrm>
            <a:off x="571472" y="928670"/>
            <a:ext cx="6072230" cy="128588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1538575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Two species decoupling at around the same time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対角する 2 つの角を切り取った四角形 7"/>
          <p:cNvSpPr/>
          <p:nvPr/>
        </p:nvSpPr>
        <p:spPr>
          <a:xfrm>
            <a:off x="3143240" y="2571744"/>
            <a:ext cx="5286412" cy="128588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4810" y="321468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mass of decoupling particle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00166" y="2285992"/>
            <a:ext cx="642942" cy="257176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286512" y="3929066"/>
            <a:ext cx="571504" cy="92869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472" y="102862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bg1"/>
                </a:solidFill>
              </a:rPr>
              <a:t>For the </a:t>
            </a:r>
            <a:r>
              <a:rPr kumimoji="1" lang="en-US" altLang="ja-JP" sz="2000" u="sng" dirty="0" err="1" smtClean="0">
                <a:solidFill>
                  <a:schemeClr val="bg1"/>
                </a:solidFill>
              </a:rPr>
              <a:t>coannihilation</a:t>
            </a:r>
            <a:r>
              <a:rPr kumimoji="1" lang="en-US" altLang="ja-JP" sz="2000" u="sng" dirty="0" smtClean="0">
                <a:solidFill>
                  <a:schemeClr val="bg1"/>
                </a:solidFill>
              </a:rPr>
              <a:t> process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00430" y="2714620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bg1"/>
                </a:solidFill>
              </a:rPr>
              <a:t>Ingredient of the decoupling point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2142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1, Introduction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5918" y="100010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One of the candidates for beyond the SM 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28860" y="1467137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Supersymmetric</a:t>
            </a:r>
            <a:r>
              <a:rPr lang="en-US" altLang="ja-JP" sz="2400" dirty="0" smtClean="0">
                <a:solidFill>
                  <a:srgbClr val="FFFF00"/>
                </a:solidFill>
              </a:rPr>
              <a:t> (SUSY) model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1" name="大かっこ 10"/>
          <p:cNvSpPr/>
          <p:nvPr/>
        </p:nvSpPr>
        <p:spPr>
          <a:xfrm>
            <a:off x="2143108" y="2285992"/>
            <a:ext cx="5429288" cy="1714512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86050" y="228599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Supersymmetry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13" name="フローチャート : 照合 12"/>
          <p:cNvSpPr/>
          <p:nvPr/>
        </p:nvSpPr>
        <p:spPr>
          <a:xfrm>
            <a:off x="2571736" y="2400350"/>
            <a:ext cx="142876" cy="214314"/>
          </a:xfrm>
          <a:prstGeom prst="flowChartCol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28992" y="317176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Lepton                            </a:t>
            </a:r>
            <a:r>
              <a:rPr lang="en-US" altLang="ja-JP" sz="2000" dirty="0" err="1" smtClean="0"/>
              <a:t>S</a:t>
            </a:r>
            <a:r>
              <a:rPr kumimoji="1" lang="en-US" altLang="ja-JP" sz="2000" dirty="0" err="1" smtClean="0"/>
              <a:t>lepton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7488" y="360039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Gauge boson</a:t>
            </a:r>
            <a:r>
              <a:rPr kumimoji="1" lang="en-US" altLang="ja-JP" sz="2000" dirty="0" smtClean="0"/>
              <a:t>                           </a:t>
            </a:r>
            <a:r>
              <a:rPr lang="en-US" altLang="ja-JP" sz="2000" dirty="0" err="1" smtClean="0"/>
              <a:t>Gaugino</a:t>
            </a:r>
            <a:endParaRPr kumimoji="1" lang="ja-JP" altLang="en-US" sz="20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572000" y="3384492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572000" y="385604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857488" y="271462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Symmetry between boson and </a:t>
            </a:r>
            <a:r>
              <a:rPr kumimoji="1" lang="en-US" altLang="ja-JP" sz="2000" dirty="0" err="1" smtClean="0"/>
              <a:t>fermion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3042" y="528638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Stability of Higgs mass, dark matter, gauge coupling unification, hierarchy problem, and so on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57290" y="478632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Why SUSY models ??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6715172" cy="4619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44" y="671436"/>
            <a:ext cx="4286280" cy="35719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282" y="671436"/>
            <a:ext cx="435771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Total abundance of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stau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 and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 pitchFamily="18" charset="0"/>
                <a:ea typeface="HG明朝B" pitchFamily="17" charset="-128"/>
              </a:rPr>
              <a:t>neutralino</a:t>
            </a:r>
            <a:endParaRPr lang="en-US" altLang="ja-JP" sz="2000" dirty="0">
              <a:solidFill>
                <a:srgbClr val="000000"/>
              </a:solidFill>
              <a:latin typeface="Times New Roman" pitchFamily="18" charset="0"/>
              <a:ea typeface="HG明朝B" pitchFamily="17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6286520"/>
            <a:ext cx="4370543" cy="394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99870"/>
            <a:ext cx="3500462" cy="341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715016"/>
            <a:ext cx="3643338" cy="353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813" y="2214554"/>
            <a:ext cx="3350187" cy="21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2142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1, Introduction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48" y="92867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Supersymmetric</a:t>
            </a:r>
            <a:r>
              <a:rPr kumimoji="1" lang="en-US" altLang="ja-JP" sz="2000" dirty="0" smtClean="0"/>
              <a:t> (SUSY) models</a:t>
            </a:r>
            <a:endParaRPr kumimoji="1" lang="ja-JP" altLang="en-US" sz="2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42910" y="1285860"/>
            <a:ext cx="3929090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57224" y="157161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Enhancement of LFV through the </a:t>
            </a:r>
            <a:r>
              <a:rPr kumimoji="1" lang="en-US" altLang="ja-JP" sz="2400" dirty="0" err="1" smtClean="0"/>
              <a:t>slepton</a:t>
            </a:r>
            <a:r>
              <a:rPr kumimoji="1" lang="en-US" altLang="ja-JP" sz="2400" dirty="0" smtClean="0"/>
              <a:t> mixing</a:t>
            </a:r>
            <a:endParaRPr kumimoji="1" lang="ja-JP" alt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16" y="1301916"/>
            <a:ext cx="2841702" cy="1504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右矢印 18"/>
          <p:cNvSpPr/>
          <p:nvPr/>
        </p:nvSpPr>
        <p:spPr>
          <a:xfrm>
            <a:off x="928662" y="2512448"/>
            <a:ext cx="500066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00166" y="2479411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Detectable at future experiments</a:t>
            </a:r>
            <a:endParaRPr kumimoji="1"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42910" y="3571876"/>
            <a:ext cx="3929090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4348" y="371475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Understanding the structure of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slepton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mixing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929190" y="3571876"/>
            <a:ext cx="3929090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00628" y="371475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Observational results of LFV search experiments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571604" y="5500702"/>
            <a:ext cx="6500858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85984" y="5896293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Possible to confirm the SUSY model 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2214546" y="478632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6715140" y="478632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21429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1, Introduction</a:t>
            </a:r>
            <a:endParaRPr kumimoji="1" lang="ja-JP" altLang="en-US" sz="2000" dirty="0"/>
          </a:p>
        </p:txBody>
      </p:sp>
      <p:sp>
        <p:nvSpPr>
          <p:cNvPr id="3" name="対角する 2 つの角を切り取った四角形 2"/>
          <p:cNvSpPr/>
          <p:nvPr/>
        </p:nvSpPr>
        <p:spPr>
          <a:xfrm>
            <a:off x="1428728" y="1142984"/>
            <a:ext cx="6715172" cy="121444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3042" y="121442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Purpose in this work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8794" y="171448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Understanding the structure of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slepton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 mixing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フローチャート : 照合 6"/>
          <p:cNvSpPr/>
          <p:nvPr/>
        </p:nvSpPr>
        <p:spPr>
          <a:xfrm>
            <a:off x="1785918" y="4681847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ローチャート : 照合 7"/>
          <p:cNvSpPr/>
          <p:nvPr/>
        </p:nvSpPr>
        <p:spPr>
          <a:xfrm>
            <a:off x="1785918" y="3253087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5984" y="5110475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Large </a:t>
            </a:r>
            <a:r>
              <a:rPr lang="en-US" altLang="ja-JP" sz="2400" dirty="0" err="1" smtClean="0"/>
              <a:t>H</a:t>
            </a:r>
            <a:r>
              <a:rPr kumimoji="1" lang="en-US" altLang="ja-JP" sz="2400" dirty="0" err="1" smtClean="0"/>
              <a:t>adron</a:t>
            </a:r>
            <a:r>
              <a:rPr kumimoji="1" lang="en-US" altLang="ja-JP" sz="2400" dirty="0" smtClean="0"/>
              <a:t> Collider (LHC) </a:t>
            </a:r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xperiment 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0232" y="4610409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Where is the stage ?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232" y="3181649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is the key ingredient ?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84" y="364867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Long-lived </a:t>
            </a:r>
            <a:r>
              <a:rPr kumimoji="1" lang="en-US" altLang="ja-JP" sz="2400" dirty="0" err="1" smtClean="0"/>
              <a:t>stau</a:t>
            </a:r>
            <a:endParaRPr kumimoji="1" lang="ja-JP" altLang="en-US" sz="2400" dirty="0"/>
          </a:p>
        </p:txBody>
      </p:sp>
      <p:pic>
        <p:nvPicPr>
          <p:cNvPr id="14" name="図 13" descr="ph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714620"/>
            <a:ext cx="2656286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8926" y="292893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2, Long-lived </a:t>
            </a:r>
            <a:r>
              <a:rPr kumimoji="1" lang="en-US" altLang="ja-JP" sz="3600" dirty="0" err="1" smtClean="0"/>
              <a:t>stau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271464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Setup in the work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4" name="フローチャート : 照合 3"/>
          <p:cNvSpPr/>
          <p:nvPr/>
        </p:nvSpPr>
        <p:spPr>
          <a:xfrm>
            <a:off x="1428728" y="1176021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フローチャート : 照合 4"/>
          <p:cNvSpPr/>
          <p:nvPr/>
        </p:nvSpPr>
        <p:spPr>
          <a:xfrm>
            <a:off x="1428728" y="2637818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1428728" y="5287319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4480" y="107154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Framework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5918" y="1604649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Minimal </a:t>
            </a:r>
            <a:r>
              <a:rPr kumimoji="1" lang="en-US" altLang="ja-JP" sz="2400" dirty="0" err="1" smtClean="0"/>
              <a:t>Supersymmetric</a:t>
            </a:r>
            <a:r>
              <a:rPr kumimoji="1" lang="en-US" altLang="ja-JP" sz="2400" dirty="0" smtClean="0"/>
              <a:t> Standard Model (MSSM)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14480" y="2533343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Lightest </a:t>
            </a:r>
            <a:r>
              <a:rPr kumimoji="1" lang="en-US" altLang="ja-JP" sz="2400" dirty="0" err="1" smtClean="0"/>
              <a:t>supersymmetric</a:t>
            </a:r>
            <a:r>
              <a:rPr kumimoji="1" lang="en-US" altLang="ja-JP" sz="2400" dirty="0" smtClean="0"/>
              <a:t> particle (LSP)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5918" y="3176285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Lightest </a:t>
            </a:r>
            <a:r>
              <a:rPr lang="en-US" altLang="ja-JP" sz="2400" dirty="0" err="1" smtClean="0"/>
              <a:t>n</a:t>
            </a:r>
            <a:r>
              <a:rPr kumimoji="1" lang="en-US" altLang="ja-JP" sz="2400" dirty="0" err="1" smtClean="0"/>
              <a:t>eutralino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9322"/>
            <a:ext cx="433387" cy="42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テキスト ボックス 10"/>
          <p:cNvSpPr txBox="1"/>
          <p:nvPr/>
        </p:nvSpPr>
        <p:spPr>
          <a:xfrm>
            <a:off x="1714480" y="518284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Next Lightest </a:t>
            </a:r>
            <a:r>
              <a:rPr kumimoji="1" lang="en-US" altLang="ja-JP" sz="2400" dirty="0" err="1" smtClean="0"/>
              <a:t>Supersymmetric</a:t>
            </a:r>
            <a:r>
              <a:rPr kumimoji="1" lang="en-US" altLang="ja-JP" sz="2400" dirty="0" smtClean="0"/>
              <a:t> Particle (NLSP)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5918" y="575434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Lighter </a:t>
            </a:r>
            <a:r>
              <a:rPr kumimoji="1" lang="en-US" altLang="ja-JP" sz="2400" dirty="0" err="1" smtClean="0"/>
              <a:t>stau</a:t>
            </a:r>
            <a:endParaRPr kumimoji="1" lang="ja-JP" alt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87385"/>
            <a:ext cx="500065" cy="460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角丸四角形 13"/>
          <p:cNvSpPr/>
          <p:nvPr/>
        </p:nvSpPr>
        <p:spPr>
          <a:xfrm>
            <a:off x="2143108" y="3890665"/>
            <a:ext cx="542928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00298" y="4033541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Dark matter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大かっこ 15"/>
          <p:cNvSpPr/>
          <p:nvPr/>
        </p:nvSpPr>
        <p:spPr>
          <a:xfrm>
            <a:off x="4714876" y="4033541"/>
            <a:ext cx="2071702" cy="500066"/>
          </a:xfrm>
          <a:prstGeom prst="bracketPair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 rot="10800000">
            <a:off x="4857752" y="405881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∴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86380" y="407194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R-parity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28596" y="109815"/>
            <a:ext cx="764386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altLang="ja-JP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oannihilation</a:t>
            </a:r>
            <a:r>
              <a:rPr lang="en-US" altLang="ja-JP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scenario</a:t>
            </a:r>
            <a:endParaRPr lang="en-US" altLang="ja-JP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0430" y="27358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K. </a:t>
            </a:r>
            <a:r>
              <a:rPr lang="en-US" altLang="ja-JP" dirty="0" err="1" smtClean="0"/>
              <a:t>G</a:t>
            </a:r>
            <a:r>
              <a:rPr kumimoji="1" lang="en-US" altLang="ja-JP" dirty="0" err="1" smtClean="0"/>
              <a:t>riest</a:t>
            </a:r>
            <a:r>
              <a:rPr kumimoji="1" lang="en-US" altLang="ja-JP" dirty="0" smtClean="0"/>
              <a:t> and D. </a:t>
            </a:r>
            <a:r>
              <a:rPr kumimoji="1" lang="en-US" altLang="ja-JP" dirty="0" err="1" smtClean="0"/>
              <a:t>Seckel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PRD 43 (1991) 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477120" y="2571744"/>
            <a:ext cx="8524036" cy="1190445"/>
            <a:chOff x="357158" y="3429000"/>
            <a:chExt cx="8524036" cy="11904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3429000"/>
              <a:ext cx="8524036" cy="11904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429000"/>
              <a:ext cx="225667" cy="31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4257686"/>
              <a:ext cx="225667" cy="31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7639" y="3429000"/>
              <a:ext cx="225667" cy="31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4286256"/>
              <a:ext cx="214314" cy="29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4286256"/>
              <a:ext cx="214314" cy="29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429000"/>
              <a:ext cx="214314" cy="29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3488039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4345295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3500438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4357694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29652" y="3488039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29652" y="4345295"/>
              <a:ext cx="428628" cy="22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2000232" y="3905065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Enough to reduce DM density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>
            <a:off x="1000100" y="3938102"/>
            <a:ext cx="928694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1000100" y="4509606"/>
            <a:ext cx="928694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0232" y="4476569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Providing DM abundance consistent with WMAP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57290" y="1324261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LSP DM and NLSP </a:t>
            </a:r>
            <a:r>
              <a:rPr lang="en-US" altLang="ja-JP" sz="2400" dirty="0" err="1" smtClean="0"/>
              <a:t>stau</a:t>
            </a:r>
            <a:r>
              <a:rPr lang="en-US" altLang="ja-JP" sz="2400" dirty="0" smtClean="0"/>
              <a:t> decouple from thermal bath</a:t>
            </a:r>
            <a:endParaRPr kumimoji="1" lang="ja-JP" altLang="en-US" sz="2400" dirty="0"/>
          </a:p>
        </p:txBody>
      </p:sp>
      <p:sp>
        <p:nvSpPr>
          <p:cNvPr id="38" name="対角する 2 つの角を切り取った四角形 37"/>
          <p:cNvSpPr/>
          <p:nvPr/>
        </p:nvSpPr>
        <p:spPr>
          <a:xfrm>
            <a:off x="1214414" y="5643578"/>
            <a:ext cx="6929486" cy="107157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28728" y="5812713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Requirement for 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err="1" smtClean="0">
                <a:solidFill>
                  <a:schemeClr val="bg1"/>
                </a:solidFill>
              </a:rPr>
              <a:t>coannihilation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scenario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857892"/>
            <a:ext cx="2928958" cy="696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テキスト ボックス 26"/>
          <p:cNvSpPr txBox="1"/>
          <p:nvPr/>
        </p:nvSpPr>
        <p:spPr>
          <a:xfrm>
            <a:off x="1214414" y="895633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At around the same time</a:t>
            </a:r>
            <a:endParaRPr kumimoji="1" lang="ja-JP" altLang="en-US" sz="20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142976" y="1252823"/>
            <a:ext cx="28575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2975</TotalTime>
  <Words>1169</Words>
  <Application>Microsoft Office PowerPoint</Application>
  <PresentationFormat>画面に合わせる (4:3)</PresentationFormat>
  <Paragraphs>221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メトロ</vt:lpstr>
      <vt:lpstr>Measuring lepton flavor violation at LHC with  a long-lived slepton in the coannihilation region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Lepton Flavor Violation At LHC With  A Long-lived Slepton In The Coannihilation Region</dc:title>
  <dc:creator>admin</dc:creator>
  <cp:lastModifiedBy>Guest</cp:lastModifiedBy>
  <cp:revision>173</cp:revision>
  <dcterms:created xsi:type="dcterms:W3CDTF">2009-11-27T18:18:22Z</dcterms:created>
  <dcterms:modified xsi:type="dcterms:W3CDTF">2010-02-22T08:02:50Z</dcterms:modified>
</cp:coreProperties>
</file>