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259" r:id="rId2"/>
    <p:sldId id="277" r:id="rId3"/>
    <p:sldId id="282" r:id="rId4"/>
    <p:sldId id="332" r:id="rId5"/>
    <p:sldId id="298" r:id="rId6"/>
    <p:sldId id="297" r:id="rId7"/>
    <p:sldId id="304" r:id="rId8"/>
    <p:sldId id="299" r:id="rId9"/>
    <p:sldId id="331" r:id="rId10"/>
    <p:sldId id="341" r:id="rId11"/>
    <p:sldId id="295" r:id="rId12"/>
    <p:sldId id="344" r:id="rId13"/>
    <p:sldId id="300" r:id="rId14"/>
    <p:sldId id="285" r:id="rId15"/>
    <p:sldId id="305" r:id="rId16"/>
    <p:sldId id="306" r:id="rId17"/>
    <p:sldId id="308" r:id="rId18"/>
    <p:sldId id="329" r:id="rId19"/>
    <p:sldId id="309" r:id="rId20"/>
    <p:sldId id="325" r:id="rId21"/>
    <p:sldId id="326" r:id="rId22"/>
    <p:sldId id="330" r:id="rId23"/>
    <p:sldId id="314" r:id="rId24"/>
    <p:sldId id="315" r:id="rId25"/>
    <p:sldId id="317" r:id="rId26"/>
    <p:sldId id="318" r:id="rId27"/>
    <p:sldId id="279" r:id="rId28"/>
    <p:sldId id="333" r:id="rId29"/>
    <p:sldId id="337" r:id="rId30"/>
    <p:sldId id="336" r:id="rId31"/>
    <p:sldId id="335" r:id="rId32"/>
    <p:sldId id="334" r:id="rId33"/>
    <p:sldId id="338" r:id="rId34"/>
    <p:sldId id="339" r:id="rId35"/>
    <p:sldId id="342" r:id="rId36"/>
    <p:sldId id="343" r:id="rId37"/>
    <p:sldId id="340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2FE"/>
    <a:srgbClr val="FF0000"/>
    <a:srgbClr val="70F725"/>
    <a:srgbClr val="F5881B"/>
    <a:srgbClr val="FF2D2D"/>
    <a:srgbClr val="F80E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996F1-1DE0-464C-BAAC-23E214EF0929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55C06-F116-41F3-9074-8DADE88C2A1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正方形/長方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正方形/長方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正方形/長方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正方形/長方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フリーフォーム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フリーフォーム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フリーフォーム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フリーフォーム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フリーフォーム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フリーフォーム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正方形/長方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正方形/長方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コネクタ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grpSp>
        <p:nvGrpSpPr>
          <p:cNvPr id="14" name="グループ化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コネクタ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コネクタ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0"/>
            <a:ext cx="8501062" cy="2192338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T2K experiment 2:</a:t>
            </a:r>
            <a:br>
              <a:rPr lang="en-US" altLang="ja-JP" sz="4000" dirty="0" smtClean="0"/>
            </a:br>
            <a:r>
              <a:rPr lang="en-US" altLang="ja-JP" sz="4000" dirty="0" smtClean="0"/>
              <a:t>T2K</a:t>
            </a:r>
            <a:r>
              <a:rPr lang="ja-JP" altLang="en-US" sz="4000" dirty="0" smtClean="0"/>
              <a:t>前置ニュートリノ検出器での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ニュートリノビーム測定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lang="ja-JP" altLang="en-US" sz="4000" u="sng" dirty="0" smtClean="0"/>
          </a:p>
        </p:txBody>
      </p:sp>
      <p:pic>
        <p:nvPicPr>
          <p:cNvPr id="2051" name="Picture 2" descr="mag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3838" y="2071677"/>
            <a:ext cx="8634442" cy="429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　　　　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ja-JP" altLang="en-US" sz="3200" b="1" noProof="0" dirty="0" smtClean="0"/>
              <a:t>大谷　将士</a:t>
            </a:r>
            <a:endParaRPr lang="en-US" altLang="ja-JP" sz="3200" b="1" dirty="0" smtClean="0"/>
          </a:p>
          <a:p>
            <a:pPr marL="609600" marR="0" lvl="0" indent="-6096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 smtClean="0"/>
              <a:t>(</a:t>
            </a:r>
            <a:r>
              <a:rPr lang="ja-JP" altLang="en-US" sz="3200" b="1" dirty="0" smtClean="0"/>
              <a:t>京都大学</a:t>
            </a:r>
            <a:r>
              <a:rPr lang="en-US" altLang="ja-JP" sz="3200" b="1" dirty="0" smtClean="0"/>
              <a:t>)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2010/2/22</a:t>
            </a:r>
          </a:p>
          <a:p>
            <a:pPr marL="609600" indent="-6096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800" dirty="0" smtClean="0"/>
              <a:t>@</a:t>
            </a:r>
            <a:r>
              <a:rPr lang="ja-JP" altLang="en-US" sz="2800" dirty="0" smtClean="0"/>
              <a:t>特定領域「フレーバー物理の新展開」研究会 </a:t>
            </a:r>
          </a:p>
          <a:p>
            <a:pPr marL="609600" indent="-6096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800" dirty="0" smtClean="0"/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		</a:t>
            </a:r>
            <a:endParaRPr lang="en-US" altLang="ja-JP" sz="3200" noProof="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ja-JP" sz="3200" noProof="0" dirty="0" smtClean="0"/>
              <a:t>On-axis</a:t>
            </a:r>
            <a:r>
              <a:rPr lang="ja-JP" altLang="en-US" sz="3200" noProof="0" dirty="0" smtClean="0"/>
              <a:t>検出器</a:t>
            </a:r>
            <a:r>
              <a:rPr lang="en-US" altLang="ja-JP" sz="3200" noProof="0" dirty="0" smtClean="0"/>
              <a:t>INGRID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ja-JP" sz="3200" dirty="0" smtClean="0"/>
              <a:t>Off-axis</a:t>
            </a:r>
            <a:r>
              <a:rPr lang="ja-JP" altLang="en-US" sz="3200" dirty="0" smtClean="0"/>
              <a:t>検出器</a:t>
            </a:r>
            <a:endParaRPr lang="en-US" altLang="ja-JP" sz="3200" noProof="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ja-JP" sz="3200" noProof="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58280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イベントレート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00430" y="1000108"/>
            <a:ext cx="2428892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tx1"/>
                </a:solidFill>
              </a:rPr>
              <a:t>最新の結果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00232" y="1538575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横型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29388" y="152788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縦</a:t>
            </a:r>
            <a:r>
              <a:rPr kumimoji="1" lang="ja-JP" altLang="en-US" sz="2400" dirty="0" smtClean="0"/>
              <a:t>型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7635" y="2000240"/>
            <a:ext cx="4236365" cy="286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4214842" cy="285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テキスト ボックス 21"/>
          <p:cNvSpPr txBox="1"/>
          <p:nvPr/>
        </p:nvSpPr>
        <p:spPr>
          <a:xfrm rot="556585">
            <a:off x="1981500" y="2862037"/>
            <a:ext cx="6355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0" dirty="0" smtClean="0">
                <a:solidFill>
                  <a:srgbClr val="FF0000">
                    <a:alpha val="63000"/>
                  </a:srgbClr>
                </a:solidFill>
              </a:rPr>
              <a:t>超</a:t>
            </a:r>
            <a:r>
              <a:rPr kumimoji="1" lang="en-US" altLang="ja-JP" sz="7000" dirty="0" smtClean="0">
                <a:solidFill>
                  <a:srgbClr val="FF0000">
                    <a:alpha val="63000"/>
                  </a:srgbClr>
                </a:solidFill>
              </a:rPr>
              <a:t>preliminary</a:t>
            </a:r>
            <a:endParaRPr kumimoji="1" lang="ja-JP" altLang="en-US" sz="7000" dirty="0">
              <a:solidFill>
                <a:srgbClr val="FF0000">
                  <a:alpha val="63000"/>
                </a:srgb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29322" y="5201679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0E02FE"/>
                </a:solidFill>
              </a:rPr>
              <a:t>2</a:t>
            </a:r>
            <a:r>
              <a:rPr kumimoji="1" lang="en-US" altLang="ja-JP" sz="3200" dirty="0" smtClean="0">
                <a:solidFill>
                  <a:srgbClr val="0E02FE"/>
                </a:solidFill>
              </a:rPr>
              <a:t> ± 5cm</a:t>
            </a:r>
            <a:endParaRPr kumimoji="1" lang="ja-JP" altLang="en-US" sz="3200" dirty="0">
              <a:solidFill>
                <a:srgbClr val="0E02FE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28976" y="5630307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-9± 17cm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00512" y="5201679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0E02FE"/>
                </a:solidFill>
              </a:rPr>
              <a:t>24</a:t>
            </a:r>
            <a:r>
              <a:rPr kumimoji="1" lang="en-US" altLang="ja-JP" sz="3200" dirty="0" smtClean="0">
                <a:solidFill>
                  <a:srgbClr val="0E02FE"/>
                </a:solidFill>
              </a:rPr>
              <a:t> ± 8cm</a:t>
            </a:r>
            <a:endParaRPr kumimoji="1" lang="ja-JP" altLang="en-US" sz="3200" dirty="0">
              <a:solidFill>
                <a:srgbClr val="0E02FE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21777" y="5630307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35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± 14cm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42976" y="485776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ビーム中心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横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)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43504" y="485776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ビーム中心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縦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)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58280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これまで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92" t="7311"/>
          <a:stretch>
            <a:fillRect/>
          </a:stretch>
        </p:blipFill>
        <p:spPr bwMode="auto">
          <a:xfrm>
            <a:off x="4872709" y="2000240"/>
            <a:ext cx="4250026" cy="326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389" t="9051"/>
          <a:stretch>
            <a:fillRect/>
          </a:stretch>
        </p:blipFill>
        <p:spPr bwMode="auto">
          <a:xfrm>
            <a:off x="407331" y="2000240"/>
            <a:ext cx="4292883" cy="32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 rot="16200000">
            <a:off x="-483579" y="284097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Pot[/10^15]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28992" y="485776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day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4172172" y="3009973"/>
            <a:ext cx="162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# of event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00166" y="1538575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Delivered pot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86446" y="1550347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Total # of events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58280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これまで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92" t="7311"/>
          <a:stretch>
            <a:fillRect/>
          </a:stretch>
        </p:blipFill>
        <p:spPr bwMode="auto">
          <a:xfrm>
            <a:off x="4872709" y="2000240"/>
            <a:ext cx="4250026" cy="326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389" t="9051"/>
          <a:stretch>
            <a:fillRect/>
          </a:stretch>
        </p:blipFill>
        <p:spPr bwMode="auto">
          <a:xfrm>
            <a:off x="407331" y="2000240"/>
            <a:ext cx="4292883" cy="32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 rot="16200000">
            <a:off x="-483579" y="284097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Pot[/10^15]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4172172" y="3009973"/>
            <a:ext cx="162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# of event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00166" y="1538575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Delivered pot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86446" y="1550347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Total # of events</a:t>
            </a:r>
            <a:endParaRPr kumimoji="1" lang="ja-JP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-1984" t="6482" b="14115"/>
          <a:stretch>
            <a:fillRect/>
          </a:stretch>
        </p:blipFill>
        <p:spPr bwMode="auto">
          <a:xfrm>
            <a:off x="1000100" y="1643050"/>
            <a:ext cx="734218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 rot="16200000">
            <a:off x="42324" y="2672265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rate[/10^14pot]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3750" t="86122" b="3739"/>
          <a:stretch>
            <a:fillRect/>
          </a:stretch>
        </p:blipFill>
        <p:spPr bwMode="auto">
          <a:xfrm>
            <a:off x="1407463" y="5143512"/>
            <a:ext cx="7000924" cy="6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6736405" y="5273117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day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86050" y="5987497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i="1" dirty="0" smtClean="0">
                <a:solidFill>
                  <a:srgbClr val="FFFF00"/>
                </a:solidFill>
              </a:rPr>
              <a:t>安定にデータ取得中</a:t>
            </a:r>
            <a:endParaRPr kumimoji="1" lang="ja-JP" altLang="en-US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INGRID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アップグレード計画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4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71154"/>
            <a:ext cx="3429287" cy="2571768"/>
          </a:xfrm>
          <a:prstGeom prst="rect">
            <a:avLst/>
          </a:prstGeom>
          <a:noFill/>
        </p:spPr>
      </p:pic>
      <p:cxnSp>
        <p:nvCxnSpPr>
          <p:cNvPr id="35" name="直線矢印コネクタ 34"/>
          <p:cNvCxnSpPr>
            <a:stCxn id="40" idx="1"/>
          </p:cNvCxnSpPr>
          <p:nvPr/>
        </p:nvCxnSpPr>
        <p:spPr>
          <a:xfrm rot="10800000" flipV="1">
            <a:off x="1928794" y="1520664"/>
            <a:ext cx="3143272" cy="156499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40" idx="1"/>
          </p:cNvCxnSpPr>
          <p:nvPr/>
        </p:nvCxnSpPr>
        <p:spPr>
          <a:xfrm rot="10800000" flipV="1">
            <a:off x="3714744" y="1520664"/>
            <a:ext cx="1357322" cy="156499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072066" y="1228277"/>
            <a:ext cx="400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off-axis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モジュール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x2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cxnSp>
        <p:nvCxnSpPr>
          <p:cNvPr id="46" name="直線矢印コネクタ 45"/>
          <p:cNvCxnSpPr>
            <a:stCxn id="64" idx="1"/>
          </p:cNvCxnSpPr>
          <p:nvPr/>
        </p:nvCxnSpPr>
        <p:spPr>
          <a:xfrm rot="10800000">
            <a:off x="2571738" y="3371417"/>
            <a:ext cx="1928825" cy="54736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5214942" y="178592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Off-axis</a:t>
            </a:r>
            <a:r>
              <a:rPr kumimoji="1" lang="ja-JP" altLang="en-US" sz="2400" dirty="0" smtClean="0"/>
              <a:t>上でのニュートリノフラックスを測定</a:t>
            </a:r>
            <a:endParaRPr kumimoji="1" lang="ja-JP" altLang="en-US" sz="2400" dirty="0"/>
          </a:p>
        </p:txBody>
      </p:sp>
      <p:pic>
        <p:nvPicPr>
          <p:cNvPr id="56" name="Picture 121" descr="PM_img_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472" y="4442987"/>
            <a:ext cx="1783985" cy="2214554"/>
          </a:xfrm>
          <a:prstGeom prst="rect">
            <a:avLst/>
          </a:prstGeom>
          <a:noFill/>
          <a:ln/>
        </p:spPr>
      </p:pic>
      <p:sp>
        <p:nvSpPr>
          <p:cNvPr id="60" name="テキスト ボックス 59"/>
          <p:cNvSpPr txBox="1"/>
          <p:nvPr/>
        </p:nvSpPr>
        <p:spPr>
          <a:xfrm>
            <a:off x="2786050" y="4442987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 l="1953" t="17127"/>
          <a:stretch>
            <a:fillRect/>
          </a:stretch>
        </p:blipFill>
        <p:spPr bwMode="auto">
          <a:xfrm>
            <a:off x="2428861" y="4585863"/>
            <a:ext cx="3108380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テキスト ボックス 61"/>
          <p:cNvSpPr txBox="1"/>
          <p:nvPr/>
        </p:nvSpPr>
        <p:spPr>
          <a:xfrm>
            <a:off x="2500298" y="4228673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CCQE</a:t>
            </a:r>
            <a:r>
              <a:rPr kumimoji="1" lang="ja-JP" altLang="en-US" sz="2400" dirty="0" smtClean="0"/>
              <a:t>イベント</a:t>
            </a:r>
            <a:r>
              <a:rPr kumimoji="1" lang="en-US" altLang="ja-JP" sz="2400" dirty="0" smtClean="0"/>
              <a:t>(MC)</a:t>
            </a:r>
            <a:endParaRPr kumimoji="1" lang="ja-JP" altLang="en-US" sz="2400" dirty="0"/>
          </a:p>
        </p:txBody>
      </p:sp>
      <p:sp>
        <p:nvSpPr>
          <p:cNvPr id="63" name="角丸四角形 62"/>
          <p:cNvSpPr/>
          <p:nvPr/>
        </p:nvSpPr>
        <p:spPr>
          <a:xfrm>
            <a:off x="428628" y="4157235"/>
            <a:ext cx="8715372" cy="264320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500562" y="3657169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プロトンモジュール</a:t>
            </a:r>
            <a:r>
              <a:rPr lang="en-US" altLang="ja-JP" sz="2800" dirty="0" smtClean="0">
                <a:solidFill>
                  <a:srgbClr val="FFFF00"/>
                </a:solidFill>
              </a:rPr>
              <a:t>(</a:t>
            </a:r>
            <a:r>
              <a:rPr lang="ja-JP" altLang="en-US" sz="2800" dirty="0" smtClean="0">
                <a:solidFill>
                  <a:srgbClr val="FFFF00"/>
                </a:solidFill>
              </a:rPr>
              <a:t>仮</a:t>
            </a:r>
            <a:r>
              <a:rPr lang="en-US" altLang="ja-JP" sz="2800" dirty="0" smtClean="0">
                <a:solidFill>
                  <a:srgbClr val="FFFF00"/>
                </a:solidFill>
              </a:rPr>
              <a:t>)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572132" y="4514425"/>
            <a:ext cx="34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INGRID</a:t>
            </a:r>
            <a:r>
              <a:rPr kumimoji="1" lang="ja-JP" altLang="en-US" sz="2400" dirty="0" smtClean="0"/>
              <a:t>モジュールとほぼ同様の構造。ただし、鉄がない。</a:t>
            </a:r>
            <a:endParaRPr kumimoji="1"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鉄がないことにより、陽子トラックを再構成可能</a:t>
            </a:r>
            <a:endParaRPr kumimoji="1" lang="ja-JP" altLang="en-US" sz="24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643306" y="6369554"/>
            <a:ext cx="2143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rgbClr val="FFFF00"/>
                </a:solidFill>
              </a:rPr>
              <a:t>木河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2200" dirty="0" smtClean="0">
                <a:solidFill>
                  <a:srgbClr val="FFFF00"/>
                </a:solidFill>
              </a:rPr>
              <a:t>京都大学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)</a:t>
            </a:r>
            <a:endParaRPr kumimoji="1" lang="ja-JP" altLang="en-US" sz="2200" dirty="0">
              <a:solidFill>
                <a:srgbClr val="FFFF00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14348" y="691202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新たなモジュールを</a:t>
            </a:r>
            <a:r>
              <a:rPr kumimoji="1" lang="en-US" altLang="ja-JP" sz="2800" dirty="0" smtClean="0"/>
              <a:t>2010</a:t>
            </a:r>
            <a:r>
              <a:rPr kumimoji="1" lang="ja-JP" altLang="en-US" sz="2800" dirty="0" smtClean="0"/>
              <a:t>年夏にインストール予定</a:t>
            </a:r>
            <a:endParaRPr kumimoji="1" lang="ja-JP" altLang="en-US" sz="28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000232" y="185736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縦型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ja-JP" altLang="en-US" sz="1400" dirty="0" smtClean="0"/>
              <a:t>モジュール</a:t>
            </a:r>
            <a:endParaRPr kumimoji="1" lang="ja-JP" altLang="en-US" sz="14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000100" y="3571876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横型モジュール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Off-axis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検出器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5286412" cy="47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 flipV="1">
            <a:off x="857224" y="2786058"/>
            <a:ext cx="571504" cy="7143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28596" y="257174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ν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rot="5400000">
            <a:off x="2750331" y="1321579"/>
            <a:ext cx="428628" cy="21431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071802" y="785794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UA1 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マグネット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, SMRD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rot="5400000">
            <a:off x="3976848" y="2381078"/>
            <a:ext cx="404486" cy="357190"/>
          </a:xfrm>
          <a:prstGeom prst="straightConnector1">
            <a:avLst/>
          </a:prstGeom>
          <a:ln w="57150">
            <a:solidFill>
              <a:srgbClr val="F588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57686" y="204852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5881B"/>
                </a:solidFill>
              </a:rPr>
              <a:t>TPC</a:t>
            </a:r>
            <a:endParaRPr kumimoji="1" lang="ja-JP" altLang="en-US" sz="2800" dirty="0">
              <a:solidFill>
                <a:srgbClr val="F5881B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rot="5400000" flipH="1" flipV="1">
            <a:off x="1857356" y="3786190"/>
            <a:ext cx="571504" cy="57150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285852" y="428625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B050"/>
                </a:solidFill>
              </a:rPr>
              <a:t>P</a:t>
            </a:r>
            <a:r>
              <a:rPr lang="ja-JP" altLang="en-US" sz="2800" dirty="0" smtClean="0">
                <a:solidFill>
                  <a:srgbClr val="00B050"/>
                </a:solidFill>
              </a:rPr>
              <a:t>０</a:t>
            </a:r>
            <a:r>
              <a:rPr lang="en-US" altLang="ja-JP" sz="2800" dirty="0" smtClean="0">
                <a:solidFill>
                  <a:srgbClr val="00B050"/>
                </a:solidFill>
              </a:rPr>
              <a:t>D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5400000">
            <a:off x="3416921" y="2012311"/>
            <a:ext cx="881398" cy="857256"/>
          </a:xfrm>
          <a:prstGeom prst="straightConnector1">
            <a:avLst/>
          </a:prstGeom>
          <a:ln w="57150">
            <a:solidFill>
              <a:srgbClr val="70F7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286248" y="157161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70F725"/>
                </a:solidFill>
              </a:rPr>
              <a:t>FGD</a:t>
            </a:r>
            <a:endParaRPr kumimoji="1" lang="ja-JP" altLang="en-US" sz="2800" dirty="0">
              <a:solidFill>
                <a:srgbClr val="70F725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86380" y="271462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>
                    <a:lumMod val="65000"/>
                  </a:schemeClr>
                </a:solidFill>
              </a:rPr>
              <a:t>DSECAL</a:t>
            </a:r>
            <a:endParaRPr kumimoji="1" lang="ja-JP" alt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29" name="直線矢印コネクタ 28"/>
          <p:cNvCxnSpPr>
            <a:stCxn id="28" idx="1"/>
          </p:cNvCxnSpPr>
          <p:nvPr/>
        </p:nvCxnSpPr>
        <p:spPr>
          <a:xfrm rot="10800000" flipV="1">
            <a:off x="4643438" y="2976230"/>
            <a:ext cx="642942" cy="262598"/>
          </a:xfrm>
          <a:prstGeom prst="straightConnector1">
            <a:avLst/>
          </a:prstGeom>
          <a:ln w="57150"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572000" y="569186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tx1">
                    <a:lumMod val="65000"/>
                  </a:schemeClr>
                </a:solidFill>
              </a:rPr>
              <a:t>Barrel </a:t>
            </a:r>
            <a:r>
              <a:rPr kumimoji="1" lang="en-US" altLang="ja-JP" sz="2800" dirty="0" smtClean="0">
                <a:solidFill>
                  <a:schemeClr val="tx1">
                    <a:lumMod val="65000"/>
                  </a:schemeClr>
                </a:solidFill>
              </a:rPr>
              <a:t>ECAL</a:t>
            </a:r>
            <a:endParaRPr kumimoji="1" lang="ja-JP" alt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15140" y="135729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FGD</a:t>
            </a:r>
            <a:br>
              <a:rPr kumimoji="1" lang="en-US" altLang="ja-JP" dirty="0" smtClean="0"/>
            </a:br>
            <a:r>
              <a:rPr kumimoji="1" lang="en-US" altLang="ja-JP" dirty="0" smtClean="0"/>
              <a:t>(Fine-Grained Detector)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15140" y="2214554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TPC</a:t>
            </a:r>
            <a:br>
              <a:rPr lang="en-US" altLang="ja-JP" dirty="0" smtClean="0"/>
            </a:br>
            <a:r>
              <a:rPr lang="en-US" altLang="ja-JP" dirty="0" smtClean="0"/>
              <a:t>(Time Projection Chamber)</a:t>
            </a:r>
            <a:endParaRPr kumimoji="1" lang="ja-JP" altLang="en-US" dirty="0"/>
          </a:p>
        </p:txBody>
      </p:sp>
      <p:sp>
        <p:nvSpPr>
          <p:cNvPr id="35" name="右中かっこ 34"/>
          <p:cNvSpPr/>
          <p:nvPr/>
        </p:nvSpPr>
        <p:spPr>
          <a:xfrm>
            <a:off x="5072066" y="1643050"/>
            <a:ext cx="285752" cy="78581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57818" y="176277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Tracker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715140" y="4032127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ja-JP" altLang="en-US" dirty="0" smtClean="0"/>
              <a:t>０</a:t>
            </a:r>
            <a:r>
              <a:rPr lang="en-US" altLang="ja-JP" dirty="0" smtClean="0"/>
              <a:t>D</a:t>
            </a:r>
            <a:br>
              <a:rPr lang="en-US" altLang="ja-JP" dirty="0" smtClean="0"/>
            </a:br>
            <a:r>
              <a:rPr lang="en-US" altLang="ja-JP" dirty="0" smtClean="0"/>
              <a:t>(π</a:t>
            </a:r>
            <a:r>
              <a:rPr lang="ja-JP" altLang="en-US" dirty="0" smtClean="0"/>
              <a:t>０</a:t>
            </a:r>
            <a:r>
              <a:rPr lang="en-US" altLang="ja-JP" dirty="0" smtClean="0"/>
              <a:t> detector)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715140" y="4737754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DSECAL</a:t>
            </a:r>
            <a:br>
              <a:rPr lang="en-US" altLang="ja-JP" dirty="0" smtClean="0"/>
            </a:br>
            <a:r>
              <a:rPr lang="en-US" altLang="ja-JP" dirty="0" smtClean="0"/>
              <a:t>(Down Stream Electromagnetic </a:t>
            </a:r>
            <a:r>
              <a:rPr lang="en-US" altLang="ja-JP" dirty="0" err="1" smtClean="0"/>
              <a:t>CALorimeter</a:t>
            </a:r>
            <a:r>
              <a:rPr lang="en-US" altLang="ja-JP" dirty="0" smtClean="0"/>
              <a:t>),</a:t>
            </a:r>
            <a:br>
              <a:rPr lang="en-US" altLang="ja-JP" dirty="0" smtClean="0"/>
            </a:br>
            <a:r>
              <a:rPr lang="en-US" altLang="ja-JP" dirty="0" smtClean="0"/>
              <a:t>Barrel ECAL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715140" y="3077174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SMRD</a:t>
            </a:r>
            <a:br>
              <a:rPr lang="en-US" altLang="ja-JP" dirty="0" smtClean="0"/>
            </a:br>
            <a:r>
              <a:rPr lang="en-US" altLang="ja-JP" dirty="0" smtClean="0"/>
              <a:t>(Side 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 Range Detector)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FGD(Fine-Grained Detector)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48" y="857232"/>
            <a:ext cx="7772400" cy="4998262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ニュートリノ標的、反応点の再構成、短いトラックの観測</a:t>
            </a:r>
            <a:endParaRPr lang="en-US" altLang="ja-JP" sz="2400" dirty="0" smtClean="0"/>
          </a:p>
          <a:p>
            <a:r>
              <a:rPr lang="en-US" altLang="ja-JP" sz="2400" dirty="0" smtClean="0"/>
              <a:t>FGD1:</a:t>
            </a:r>
            <a:r>
              <a:rPr lang="ja-JP" altLang="en-US" sz="2400" dirty="0" smtClean="0"/>
              <a:t>シンチレーター層 </a:t>
            </a:r>
            <a:r>
              <a:rPr lang="en-US" altLang="ja-JP" sz="2400" dirty="0" smtClean="0"/>
              <a:t>x 15</a:t>
            </a:r>
            <a:br>
              <a:rPr lang="en-US" altLang="ja-JP" sz="2400" dirty="0" smtClean="0"/>
            </a:br>
            <a:r>
              <a:rPr lang="en-US" altLang="ja-JP" sz="2400" dirty="0" smtClean="0"/>
              <a:t>FGD2:</a:t>
            </a:r>
            <a:r>
              <a:rPr lang="ja-JP" altLang="en-US" sz="2400" dirty="0" smtClean="0"/>
              <a:t>シンチレーター層</a:t>
            </a:r>
            <a:r>
              <a:rPr lang="en-US" altLang="ja-JP" sz="2400" dirty="0" smtClean="0"/>
              <a:t>(x 7)</a:t>
            </a:r>
            <a:r>
              <a:rPr lang="ja-JP" altLang="en-US" sz="2400" dirty="0" smtClean="0"/>
              <a:t>と水の層</a:t>
            </a:r>
            <a:r>
              <a:rPr lang="en-US" altLang="ja-JP" sz="2400" dirty="0" smtClean="0"/>
              <a:t>(x6)</a:t>
            </a:r>
            <a:endParaRPr kumimoji="1" lang="ja-JP" altLang="en-US" sz="2400" dirty="0"/>
          </a:p>
        </p:txBody>
      </p:sp>
      <p:grpSp>
        <p:nvGrpSpPr>
          <p:cNvPr id="42" name="グループ化 41"/>
          <p:cNvGrpSpPr/>
          <p:nvPr/>
        </p:nvGrpSpPr>
        <p:grpSpPr>
          <a:xfrm>
            <a:off x="428596" y="2809978"/>
            <a:ext cx="2534443" cy="3405104"/>
            <a:chOff x="6253474" y="1071546"/>
            <a:chExt cx="2534443" cy="340510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86578" y="1071546"/>
              <a:ext cx="2001339" cy="3119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正方形/長方形 31"/>
            <p:cNvSpPr/>
            <p:nvPr/>
          </p:nvSpPr>
          <p:spPr>
            <a:xfrm rot="1353668">
              <a:off x="6905307" y="3774476"/>
              <a:ext cx="1506192" cy="222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 rot="5400000">
              <a:off x="5885593" y="2285993"/>
              <a:ext cx="2214579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右中かっこ 37"/>
            <p:cNvSpPr/>
            <p:nvPr/>
          </p:nvSpPr>
          <p:spPr>
            <a:xfrm flipH="1">
              <a:off x="6786578" y="1500174"/>
              <a:ext cx="285752" cy="1928826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 rot="16200000">
              <a:off x="5912803" y="2269474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184cm</a:t>
              </a:r>
              <a:endParaRPr kumimoji="1" lang="ja-JP" altLang="en-US" sz="24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 rot="1495552">
              <a:off x="6884192" y="4014985"/>
              <a:ext cx="1526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1</a:t>
              </a:r>
              <a:r>
                <a:rPr lang="ja-JP" altLang="en-US" sz="2400" dirty="0" smtClean="0"/>
                <a:t>層</a:t>
              </a:r>
              <a:r>
                <a:rPr lang="en-US" altLang="ja-JP" sz="2400" dirty="0" smtClean="0"/>
                <a:t>192</a:t>
              </a:r>
              <a:r>
                <a:rPr lang="ja-JP" altLang="en-US" sz="2400" dirty="0" smtClean="0"/>
                <a:t>本</a:t>
              </a:r>
              <a:endParaRPr kumimoji="1" lang="ja-JP" altLang="en-US" sz="2400" dirty="0"/>
            </a:p>
          </p:txBody>
        </p:sp>
        <p:sp>
          <p:nvSpPr>
            <p:cNvPr id="41" name="右中かっこ 40"/>
            <p:cNvSpPr/>
            <p:nvPr/>
          </p:nvSpPr>
          <p:spPr>
            <a:xfrm rot="17688227" flipH="1">
              <a:off x="7534304" y="3181003"/>
              <a:ext cx="304433" cy="146320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正方形/長方形 44"/>
          <p:cNvSpPr/>
          <p:nvPr/>
        </p:nvSpPr>
        <p:spPr>
          <a:xfrm rot="5400000">
            <a:off x="203591" y="3786191"/>
            <a:ext cx="2214579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3" name="グループ化 52"/>
          <p:cNvGrpSpPr/>
          <p:nvPr/>
        </p:nvGrpSpPr>
        <p:grpSpPr>
          <a:xfrm>
            <a:off x="3357554" y="2500306"/>
            <a:ext cx="2714644" cy="3786214"/>
            <a:chOff x="4643438" y="3071810"/>
            <a:chExt cx="2714644" cy="378621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8" y="3071810"/>
              <a:ext cx="2518172" cy="335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直線矢印コネクタ 47"/>
            <p:cNvCxnSpPr/>
            <p:nvPr/>
          </p:nvCxnSpPr>
          <p:spPr>
            <a:xfrm rot="10800000">
              <a:off x="5143504" y="5929330"/>
              <a:ext cx="785818" cy="500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5000628" y="6427137"/>
              <a:ext cx="23574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/>
                <a:t>家城</a:t>
              </a:r>
              <a:r>
                <a:rPr kumimoji="1" lang="en-US" altLang="ja-JP" sz="2200" dirty="0" smtClean="0"/>
                <a:t>(</a:t>
              </a:r>
              <a:r>
                <a:rPr kumimoji="1" lang="ja-JP" altLang="en-US" sz="2200" dirty="0" smtClean="0"/>
                <a:t>京都大学</a:t>
              </a:r>
              <a:r>
                <a:rPr kumimoji="1" lang="en-US" altLang="ja-JP" sz="2200" dirty="0" smtClean="0"/>
                <a:t>)</a:t>
              </a:r>
              <a:endParaRPr kumimoji="1" lang="ja-JP" altLang="en-US" sz="2200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357818" y="3643314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FGD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１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5" name="直線矢印コネクタ 54"/>
          <p:cNvCxnSpPr/>
          <p:nvPr/>
        </p:nvCxnSpPr>
        <p:spPr>
          <a:xfrm flipV="1">
            <a:off x="928662" y="4857760"/>
            <a:ext cx="428628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500034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ν</a:t>
            </a:r>
            <a:endParaRPr kumimoji="1" lang="ja-JP" altLang="en-US" sz="32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928794" y="6273225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solidFill>
                  <a:srgbClr val="FFFF00"/>
                </a:solidFill>
              </a:rPr>
              <a:t>FGD1,2</a:t>
            </a:r>
            <a:r>
              <a:rPr kumimoji="1" lang="ja-JP" altLang="en-US" sz="3200" b="1" i="1" dirty="0" smtClean="0">
                <a:solidFill>
                  <a:srgbClr val="FFFF00"/>
                </a:solidFill>
              </a:rPr>
              <a:t>共にインストール完了</a:t>
            </a:r>
            <a:endParaRPr kumimoji="1" lang="ja-JP" altLang="en-US" sz="3200" b="1" i="1" dirty="0">
              <a:solidFill>
                <a:srgbClr val="FFFF00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182" y="2428868"/>
            <a:ext cx="228614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375656"/>
            <a:ext cx="2357454" cy="176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直線矢印コネクタ 58"/>
          <p:cNvCxnSpPr/>
          <p:nvPr/>
        </p:nvCxnSpPr>
        <p:spPr>
          <a:xfrm rot="5400000">
            <a:off x="6357950" y="3286124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6143636" y="2500306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検出器ホール</a:t>
            </a:r>
            <a:endParaRPr kumimoji="1" lang="ja-JP" altLang="en-US" dirty="0"/>
          </a:p>
        </p:txBody>
      </p:sp>
      <p:cxnSp>
        <p:nvCxnSpPr>
          <p:cNvPr id="61" name="直線矢印コネクタ 60"/>
          <p:cNvCxnSpPr/>
          <p:nvPr/>
        </p:nvCxnSpPr>
        <p:spPr>
          <a:xfrm rot="16200000" flipH="1">
            <a:off x="6715140" y="4929198"/>
            <a:ext cx="285752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5857884" y="407194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マグネット</a:t>
            </a:r>
            <a:r>
              <a:rPr kumimoji="1" lang="en-US" altLang="ja-JP" dirty="0" smtClean="0">
                <a:solidFill>
                  <a:srgbClr val="C00000"/>
                </a:solidFill>
              </a:rPr>
              <a:t>(</a:t>
            </a:r>
            <a:r>
              <a:rPr kumimoji="1" lang="ja-JP" altLang="en-US" dirty="0" smtClean="0">
                <a:solidFill>
                  <a:srgbClr val="C00000"/>
                </a:solidFill>
              </a:rPr>
              <a:t>開いた状態</a:t>
            </a:r>
            <a:r>
              <a:rPr kumimoji="1" lang="en-US" altLang="ja-JP" dirty="0" smtClean="0">
                <a:solidFill>
                  <a:srgbClr val="C00000"/>
                </a:solidFill>
              </a:rPr>
              <a:t>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813" y="-24"/>
            <a:ext cx="9228533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TPC(Time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 Chamber</a:t>
            </a: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48" y="1000108"/>
            <a:ext cx="7772400" cy="4998262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磁場中でミューオン運動量を測定</a:t>
            </a:r>
            <a:endParaRPr lang="en-US" altLang="ja-JP" sz="2400" dirty="0" smtClean="0"/>
          </a:p>
          <a:p>
            <a:r>
              <a:rPr lang="en-US" altLang="ja-JP" sz="2400" dirty="0" smtClean="0"/>
              <a:t>TPC</a:t>
            </a:r>
            <a:r>
              <a:rPr lang="ja-JP" altLang="en-US" sz="2400" dirty="0" smtClean="0"/>
              <a:t>モジュール </a:t>
            </a:r>
            <a:r>
              <a:rPr lang="en-US" altLang="ja-JP" sz="2400" dirty="0" smtClean="0"/>
              <a:t>x 3</a:t>
            </a:r>
            <a:br>
              <a:rPr lang="en-US" altLang="ja-JP" sz="2400" dirty="0" smtClean="0"/>
            </a:b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Micromegas</a:t>
            </a:r>
            <a:r>
              <a:rPr lang="en-US" altLang="ja-JP" sz="2400" dirty="0" smtClean="0"/>
              <a:t> x 72 </a:t>
            </a:r>
            <a:r>
              <a:rPr lang="ja-JP" altLang="en-US" sz="2400" dirty="0" smtClean="0"/>
              <a:t>⇒ </a:t>
            </a:r>
            <a:r>
              <a:rPr lang="en-US" altLang="ja-JP" sz="2400" dirty="0" smtClean="0"/>
              <a:t>120’000 channels)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86058"/>
            <a:ext cx="2192082" cy="33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 r="27500"/>
          <a:stretch>
            <a:fillRect/>
          </a:stretch>
        </p:blipFill>
        <p:spPr bwMode="auto">
          <a:xfrm>
            <a:off x="1214414" y="2327868"/>
            <a:ext cx="2253699" cy="195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571604" y="6344687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i="1" dirty="0" smtClean="0">
                <a:solidFill>
                  <a:srgbClr val="FFFF00"/>
                </a:solidFill>
              </a:rPr>
              <a:t>全モジュールをインストール完了</a:t>
            </a:r>
            <a:endParaRPr kumimoji="1" lang="ja-JP" altLang="en-US" sz="3200" b="1" i="1" dirty="0">
              <a:solidFill>
                <a:srgbClr val="FFFF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394224"/>
            <a:ext cx="2141389" cy="203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431901" y="4329122"/>
            <a:ext cx="196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err="1">
                <a:solidFill>
                  <a:schemeClr val="bg1"/>
                </a:solidFill>
              </a:rPr>
              <a:t>Micromegas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57620" y="2428868"/>
            <a:ext cx="250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TPC </a:t>
            </a:r>
            <a:r>
              <a:rPr kumimoji="1" lang="ja-JP" altLang="en-US" sz="2200" dirty="0" smtClean="0"/>
              <a:t>モジュール</a:t>
            </a:r>
            <a:r>
              <a:rPr lang="ja-JP" altLang="en-US" sz="2200" dirty="0" smtClean="0"/>
              <a:t>０</a:t>
            </a:r>
            <a:endParaRPr kumimoji="1" lang="ja-JP" altLang="en-US" sz="22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500438"/>
            <a:ext cx="2571768" cy="193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813" y="-24"/>
            <a:ext cx="9228533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SMRD(Side </a:t>
            </a:r>
            <a:r>
              <a:rPr lang="en-US" altLang="ja-JP" sz="4400" u="sng" dirty="0" err="1" smtClean="0">
                <a:latin typeface="+mj-lt"/>
                <a:ea typeface="+mj-ea"/>
                <a:cs typeface="+mj-cs"/>
              </a:rPr>
              <a:t>Muon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 Range Detector)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48" y="1000108"/>
            <a:ext cx="7772400" cy="142876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TPC</a:t>
            </a:r>
            <a:r>
              <a:rPr lang="ja-JP" altLang="en-US" sz="2400" dirty="0" smtClean="0"/>
              <a:t>領域を通過しなかった</a:t>
            </a:r>
            <a:r>
              <a:rPr lang="en-US" altLang="ja-JP" sz="2400" dirty="0" smtClean="0"/>
              <a:t>μ</a:t>
            </a:r>
            <a:r>
              <a:rPr lang="ja-JP" altLang="en-US" sz="2400" dirty="0" smtClean="0"/>
              <a:t>のエネルギー測定</a:t>
            </a:r>
            <a:endParaRPr lang="en-US" altLang="ja-JP" sz="2400" dirty="0" smtClean="0"/>
          </a:p>
          <a:p>
            <a:r>
              <a:rPr lang="en-US" altLang="ja-JP" sz="2400" dirty="0" smtClean="0"/>
              <a:t>UA1</a:t>
            </a:r>
            <a:r>
              <a:rPr lang="ja-JP" altLang="en-US" sz="2400" dirty="0" smtClean="0"/>
              <a:t>マグネットの鉄ヨークの隙間</a:t>
            </a:r>
            <a:r>
              <a:rPr lang="en-US" altLang="ja-JP" sz="2400" dirty="0" smtClean="0"/>
              <a:t>(17mm)</a:t>
            </a:r>
            <a:r>
              <a:rPr lang="ja-JP" altLang="en-US" sz="2400" dirty="0" smtClean="0"/>
              <a:t>にシンチレーターを挿入。</a:t>
            </a:r>
            <a:endParaRPr lang="en-US" altLang="ja-JP" sz="2400" dirty="0" smtClean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500034" y="2428868"/>
            <a:ext cx="2428892" cy="3000396"/>
            <a:chOff x="3143240" y="1688922"/>
            <a:chExt cx="4433599" cy="4669236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40" y="2285992"/>
              <a:ext cx="3786214" cy="40721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正方形/長方形 7"/>
            <p:cNvSpPr/>
            <p:nvPr/>
          </p:nvSpPr>
          <p:spPr>
            <a:xfrm>
              <a:off x="6516844" y="2615472"/>
              <a:ext cx="341172" cy="36433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643570" y="2285992"/>
              <a:ext cx="1143008" cy="35719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中かっこ 9"/>
            <p:cNvSpPr/>
            <p:nvPr/>
          </p:nvSpPr>
          <p:spPr>
            <a:xfrm rot="16200000">
              <a:off x="5921313" y="2107398"/>
              <a:ext cx="357190" cy="714380"/>
            </a:xfrm>
            <a:prstGeom prst="rightBrac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229640" y="1688922"/>
              <a:ext cx="1802505" cy="718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17cm</a:t>
              </a:r>
              <a:endParaRPr kumimoji="1" lang="ja-JP" altLang="en-US" sz="2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5400000">
              <a:off x="6540844" y="3970437"/>
              <a:ext cx="1427581" cy="644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87</a:t>
              </a:r>
              <a:r>
                <a:rPr kumimoji="1" lang="en-US" altLang="ja-JP" sz="2400" dirty="0" smtClean="0"/>
                <a:t>cm</a:t>
              </a:r>
              <a:endParaRPr kumimoji="1" lang="ja-JP" altLang="en-US" sz="2400" dirty="0"/>
            </a:p>
          </p:txBody>
        </p:sp>
        <p:sp>
          <p:nvSpPr>
            <p:cNvPr id="13" name="右中かっこ 12"/>
            <p:cNvSpPr/>
            <p:nvPr/>
          </p:nvSpPr>
          <p:spPr>
            <a:xfrm>
              <a:off x="6500827" y="2714620"/>
              <a:ext cx="285752" cy="3500462"/>
            </a:xfrm>
            <a:prstGeom prst="rightBrac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2714612" y="2571744"/>
            <a:ext cx="3500462" cy="2836866"/>
            <a:chOff x="3643306" y="3071810"/>
            <a:chExt cx="3714776" cy="290830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7620" y="3643314"/>
              <a:ext cx="3200400" cy="233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直線矢印コネクタ 15"/>
            <p:cNvCxnSpPr/>
            <p:nvPr/>
          </p:nvCxnSpPr>
          <p:spPr>
            <a:xfrm>
              <a:off x="5143504" y="3429000"/>
              <a:ext cx="571504" cy="3571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3643306" y="3071810"/>
              <a:ext cx="2577600" cy="47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シンチレーター</a:t>
              </a:r>
              <a:endParaRPr kumimoji="1" lang="ja-JP" altLang="en-US" sz="2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143636" y="3071810"/>
              <a:ext cx="1214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C00000"/>
                  </a:solidFill>
                </a:rPr>
                <a:t>ヨーク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rot="5400000">
              <a:off x="6357953" y="3643313"/>
              <a:ext cx="428625" cy="1428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 l="54950" t="51881" r="4675" b="1766"/>
          <a:stretch>
            <a:fillRect/>
          </a:stretch>
        </p:blipFill>
        <p:spPr bwMode="auto">
          <a:xfrm>
            <a:off x="6105752" y="2878776"/>
            <a:ext cx="2966842" cy="255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直線矢印コネクタ 28"/>
          <p:cNvCxnSpPr/>
          <p:nvPr/>
        </p:nvCxnSpPr>
        <p:spPr>
          <a:xfrm rot="5400000" flipH="1" flipV="1">
            <a:off x="7893867" y="5322107"/>
            <a:ext cx="357190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500826" y="550070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矢野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神戸大学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57224" y="621508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全</a:t>
            </a:r>
            <a:r>
              <a:rPr lang="en-US" altLang="ja-JP" sz="2800" dirty="0" smtClean="0">
                <a:solidFill>
                  <a:srgbClr val="FFFF00"/>
                </a:solidFill>
              </a:rPr>
              <a:t>2008</a:t>
            </a:r>
            <a:r>
              <a:rPr lang="ja-JP" altLang="en-US" sz="2800" dirty="0" smtClean="0">
                <a:solidFill>
                  <a:srgbClr val="FFFF00"/>
                </a:solidFill>
              </a:rPr>
              <a:t>枚のシンチレーターをインストール完了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813" y="-24"/>
            <a:ext cx="9228533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P0D(Pi0 Detector)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48" y="1071546"/>
            <a:ext cx="7286676" cy="1285884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Symbol" pitchFamily="18" charset="2"/>
              </a:rPr>
              <a:t>n</a:t>
            </a:r>
            <a:r>
              <a:rPr lang="en-US" altLang="ja-JP" sz="2400" baseline="-25000" dirty="0" smtClean="0">
                <a:latin typeface="Symbol" pitchFamily="18" charset="2"/>
              </a:rPr>
              <a:t>m</a:t>
            </a:r>
            <a:r>
              <a:rPr lang="en-US" altLang="ja-JP" sz="2400" dirty="0" smtClean="0"/>
              <a:t> + N </a:t>
            </a:r>
            <a:r>
              <a:rPr lang="en-US" altLang="ja-JP" sz="2400" dirty="0" smtClean="0">
                <a:cs typeface="Arial" charset="0"/>
              </a:rPr>
              <a:t>→ </a:t>
            </a:r>
            <a:r>
              <a:rPr lang="en-US" altLang="ja-JP" sz="2400" dirty="0" smtClean="0">
                <a:latin typeface="Symbol" pitchFamily="18" charset="2"/>
              </a:rPr>
              <a:t>n</a:t>
            </a:r>
            <a:r>
              <a:rPr lang="en-US" altLang="ja-JP" sz="2400" baseline="-25000" dirty="0" smtClean="0">
                <a:latin typeface="Symbol" pitchFamily="18" charset="2"/>
              </a:rPr>
              <a:t>m</a:t>
            </a:r>
            <a:r>
              <a:rPr lang="en-US" altLang="ja-JP" sz="2400" dirty="0" smtClean="0">
                <a:cs typeface="Arial" charset="0"/>
              </a:rPr>
              <a:t> + N + </a:t>
            </a:r>
            <a:r>
              <a:rPr lang="en-US" altLang="ja-JP" sz="2400" dirty="0" smtClean="0">
                <a:latin typeface="Symbol" pitchFamily="18" charset="2"/>
                <a:cs typeface="Arial" charset="0"/>
              </a:rPr>
              <a:t>p</a:t>
            </a:r>
            <a:r>
              <a:rPr lang="en-US" altLang="ja-JP" sz="2400" baseline="30000" dirty="0" smtClean="0">
                <a:latin typeface="Symbol" pitchFamily="18" charset="2"/>
                <a:cs typeface="Arial" charset="0"/>
              </a:rPr>
              <a:t>0</a:t>
            </a:r>
            <a:r>
              <a:rPr lang="en-US" altLang="ja-JP" sz="2400" baseline="30000" dirty="0" smtClean="0">
                <a:cs typeface="Arial" charset="0"/>
              </a:rPr>
              <a:t>  </a:t>
            </a:r>
            <a:r>
              <a:rPr lang="ja-JP" altLang="en-US" sz="2400" dirty="0" smtClean="0">
                <a:cs typeface="Arial" charset="0"/>
              </a:rPr>
              <a:t>反応断面積の測定</a:t>
            </a:r>
            <a:endParaRPr lang="en-US" altLang="ja-JP" sz="2400" dirty="0" smtClean="0"/>
          </a:p>
          <a:p>
            <a:r>
              <a:rPr lang="ja-JP" altLang="en-US" sz="2400" dirty="0" smtClean="0"/>
              <a:t>シンチレーター層 </a:t>
            </a:r>
            <a:r>
              <a:rPr lang="en-US" altLang="ja-JP" sz="2400" dirty="0" smtClean="0"/>
              <a:t>+ </a:t>
            </a:r>
            <a:r>
              <a:rPr lang="ja-JP" altLang="en-US" sz="2400" dirty="0" smtClean="0"/>
              <a:t>水の層</a:t>
            </a:r>
            <a:endParaRPr lang="en-US" altLang="ja-JP" sz="2400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l="12216" t="18487" r="13161" b="4622"/>
          <a:stretch>
            <a:fillRect/>
          </a:stretch>
        </p:blipFill>
        <p:spPr bwMode="auto">
          <a:xfrm>
            <a:off x="5286380" y="3500438"/>
            <a:ext cx="3201796" cy="24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071802" y="6344687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i="1" dirty="0" smtClean="0">
                <a:solidFill>
                  <a:srgbClr val="FFFF00"/>
                </a:solidFill>
              </a:rPr>
              <a:t>インストール完了</a:t>
            </a:r>
            <a:endParaRPr kumimoji="1" lang="ja-JP" altLang="en-US" sz="3200" b="1" i="1" dirty="0">
              <a:solidFill>
                <a:srgbClr val="FFFF00"/>
              </a:solidFill>
            </a:endParaRPr>
          </a:p>
        </p:txBody>
      </p:sp>
      <p:pic>
        <p:nvPicPr>
          <p:cNvPr id="17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86058"/>
            <a:ext cx="3071834" cy="3221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813" y="-24"/>
            <a:ext cx="9228533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ECAL(Electromagnetic </a:t>
            </a:r>
            <a:r>
              <a:rPr lang="en-US" altLang="ja-JP" sz="4400" u="sng" dirty="0" err="1" smtClean="0">
                <a:latin typeface="+mj-lt"/>
                <a:ea typeface="+mj-ea"/>
                <a:cs typeface="+mj-cs"/>
              </a:rPr>
              <a:t>CALorimeter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)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48" y="1000108"/>
            <a:ext cx="8143932" cy="235745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FGD, P</a:t>
            </a:r>
            <a:r>
              <a:rPr lang="ja-JP" altLang="en-US" sz="2400" dirty="0" smtClean="0"/>
              <a:t>０</a:t>
            </a:r>
            <a:r>
              <a:rPr lang="en-US" altLang="ja-JP" sz="2400" dirty="0" smtClean="0"/>
              <a:t>D</a:t>
            </a:r>
            <a:r>
              <a:rPr lang="ja-JP" altLang="en-US" sz="2400" dirty="0" smtClean="0"/>
              <a:t>からの</a:t>
            </a:r>
            <a:r>
              <a:rPr lang="en-US" altLang="ja-JP" sz="2400" dirty="0" smtClean="0"/>
              <a:t>e, γ</a:t>
            </a:r>
            <a:r>
              <a:rPr lang="ja-JP" altLang="en-US" sz="2400" dirty="0" smtClean="0"/>
              <a:t>を測定。</a:t>
            </a:r>
            <a:endParaRPr lang="en-US" altLang="ja-JP" sz="2400" dirty="0" smtClean="0"/>
          </a:p>
          <a:p>
            <a:r>
              <a:rPr lang="ja-JP" altLang="en-US" sz="2400" dirty="0" smtClean="0"/>
              <a:t>シンチレーター層 </a:t>
            </a:r>
            <a:r>
              <a:rPr lang="en-US" altLang="ja-JP" sz="2400" dirty="0" smtClean="0"/>
              <a:t>+ </a:t>
            </a:r>
            <a:r>
              <a:rPr lang="ja-JP" altLang="en-US" sz="2400" dirty="0" smtClean="0"/>
              <a:t>鉛の層</a:t>
            </a:r>
            <a:endParaRPr lang="en-US" altLang="ja-JP" sz="2400" dirty="0" smtClean="0"/>
          </a:p>
          <a:p>
            <a:r>
              <a:rPr lang="ja-JP" altLang="en-US" sz="2400" dirty="0" smtClean="0"/>
              <a:t>ビーム最下流の</a:t>
            </a:r>
            <a:r>
              <a:rPr lang="en-US" altLang="ja-JP" sz="2400" dirty="0" smtClean="0"/>
              <a:t>DSECAL(Down Stream ECAL), FGD</a:t>
            </a:r>
            <a:r>
              <a:rPr lang="ja-JP" altLang="en-US" sz="2400" dirty="0" smtClean="0"/>
              <a:t>を覆う</a:t>
            </a:r>
            <a:r>
              <a:rPr lang="en-US" altLang="ja-JP" sz="2400" dirty="0" smtClean="0"/>
              <a:t>Barrel ECAL, P</a:t>
            </a:r>
            <a:r>
              <a:rPr lang="ja-JP" altLang="en-US" sz="2400" dirty="0" smtClean="0"/>
              <a:t>０</a:t>
            </a:r>
            <a:r>
              <a:rPr lang="en-US" altLang="ja-JP" sz="2400" dirty="0" smtClean="0"/>
              <a:t>D</a:t>
            </a:r>
            <a:r>
              <a:rPr lang="ja-JP" altLang="en-US" sz="2400" dirty="0" smtClean="0"/>
              <a:t>を覆う</a:t>
            </a:r>
            <a:r>
              <a:rPr lang="en-US" altLang="ja-JP" sz="2400" dirty="0" smtClean="0"/>
              <a:t>P</a:t>
            </a:r>
            <a:r>
              <a:rPr lang="ja-JP" altLang="en-US" sz="2400" dirty="0" smtClean="0"/>
              <a:t>０</a:t>
            </a:r>
            <a:r>
              <a:rPr lang="en-US" altLang="ja-JP" sz="2400" dirty="0" smtClean="0"/>
              <a:t>DECAL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1538" y="6334804"/>
            <a:ext cx="86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>
                <a:solidFill>
                  <a:srgbClr val="FFFF00"/>
                </a:solidFill>
              </a:rPr>
              <a:t>DS ECAL, Barrel ECAL</a:t>
            </a:r>
            <a:r>
              <a:rPr lang="ja-JP" altLang="en-US" sz="2800" b="1" i="1" dirty="0" smtClean="0">
                <a:solidFill>
                  <a:srgbClr val="FFFF00"/>
                </a:solidFill>
              </a:rPr>
              <a:t>の一部がインストール完了</a:t>
            </a:r>
            <a:endParaRPr kumimoji="1" lang="ja-JP" altLang="en-US" sz="2800" b="1" i="1" dirty="0">
              <a:solidFill>
                <a:srgbClr val="FFFF0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 l="48353" t="48902" r="2250" b="1683"/>
          <a:stretch>
            <a:fillRect/>
          </a:stretch>
        </p:blipFill>
        <p:spPr bwMode="auto">
          <a:xfrm>
            <a:off x="4833939" y="3071810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 l="2344" t="38551" r="43740" b="7270"/>
          <a:stretch>
            <a:fillRect/>
          </a:stretch>
        </p:blipFill>
        <p:spPr bwMode="auto">
          <a:xfrm>
            <a:off x="495913" y="3071810"/>
            <a:ext cx="4076087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前置ニュートリノ検出器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1066819"/>
            <a:ext cx="67627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矢印コネクタ 7"/>
          <p:cNvCxnSpPr/>
          <p:nvPr/>
        </p:nvCxnSpPr>
        <p:spPr>
          <a:xfrm rot="16200000" flipH="1">
            <a:off x="3214678" y="1571612"/>
            <a:ext cx="785818" cy="785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14480" y="104839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Off-axis 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検出器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000364" y="4929198"/>
            <a:ext cx="1214446" cy="1000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6200000" flipV="1">
            <a:off x="2428860" y="5286388"/>
            <a:ext cx="928694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928794" y="5857892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On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-axis 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検出器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/>
            </a:r>
            <a:br>
              <a:rPr kumimoji="1" lang="en-US" altLang="ja-JP" sz="2800" dirty="0" smtClean="0">
                <a:solidFill>
                  <a:srgbClr val="FF0000"/>
                </a:solidFill>
              </a:rPr>
            </a:br>
            <a:r>
              <a:rPr kumimoji="1" lang="en-US" altLang="ja-JP" sz="2800" dirty="0" smtClean="0">
                <a:solidFill>
                  <a:srgbClr val="FF0000"/>
                </a:solidFill>
              </a:rPr>
              <a:t>(INGRID)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10800000">
            <a:off x="5000628" y="5000636"/>
            <a:ext cx="2500330" cy="1428760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16200000" flipV="1">
            <a:off x="4964909" y="3821909"/>
            <a:ext cx="2928958" cy="2143140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 rot="3239751">
            <a:off x="5147581" y="3666448"/>
            <a:ext cx="35415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>
                <a:solidFill>
                  <a:srgbClr val="FFFF00"/>
                </a:solidFill>
              </a:rPr>
              <a:t>Off-axis</a:t>
            </a:r>
            <a:br>
              <a:rPr kumimoji="1" lang="en-US" altLang="ja-JP" sz="2600" dirty="0" smtClean="0">
                <a:solidFill>
                  <a:srgbClr val="FFFF00"/>
                </a:solidFill>
              </a:rPr>
            </a:br>
            <a:r>
              <a:rPr kumimoji="1" lang="en-US" altLang="ja-JP" sz="2600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2600" dirty="0" smtClean="0">
                <a:solidFill>
                  <a:srgbClr val="FFFF00"/>
                </a:solidFill>
              </a:rPr>
              <a:t>スーパーカミオカンデの方向</a:t>
            </a:r>
            <a:r>
              <a:rPr kumimoji="1" lang="en-US" altLang="ja-JP" sz="2600" dirty="0" smtClean="0">
                <a:solidFill>
                  <a:srgbClr val="FFFF00"/>
                </a:solidFill>
              </a:rPr>
              <a:t>)</a:t>
            </a:r>
            <a:endParaRPr kumimoji="1" lang="ja-JP" altLang="en-US" sz="2600" dirty="0">
              <a:solidFill>
                <a:srgbClr val="FFFF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42976" y="464344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地下</a:t>
            </a:r>
            <a:r>
              <a:rPr lang="en-US" altLang="ja-JP" sz="2400" dirty="0" smtClean="0">
                <a:solidFill>
                  <a:schemeClr val="bg1"/>
                </a:solidFill>
              </a:rPr>
              <a:t>~30m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714612" y="71435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陽子ビーム標的から</a:t>
            </a:r>
            <a:r>
              <a:rPr kumimoji="1" lang="en-US" altLang="ja-JP" sz="2400" dirty="0" smtClean="0"/>
              <a:t>~280m </a:t>
            </a:r>
            <a:endParaRPr kumimoji="1" lang="ja-JP" altLang="en-US" sz="24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6215074" y="5786454"/>
            <a:ext cx="785818" cy="285752"/>
            <a:chOff x="6730253" y="4199705"/>
            <a:chExt cx="1682489" cy="936442"/>
          </a:xfrm>
        </p:grpSpPr>
        <p:sp>
          <p:nvSpPr>
            <p:cNvPr id="19" name="フリーフォーム 18"/>
            <p:cNvSpPr/>
            <p:nvPr/>
          </p:nvSpPr>
          <p:spPr>
            <a:xfrm rot="2723469">
              <a:off x="7143768" y="3786190"/>
              <a:ext cx="703060" cy="1530089"/>
            </a:xfrm>
            <a:custGeom>
              <a:avLst/>
              <a:gdLst>
                <a:gd name="connsiteX0" fmla="*/ 173665 w 386316"/>
                <a:gd name="connsiteY0" fmla="*/ 0 h 723014"/>
                <a:gd name="connsiteX1" fmla="*/ 386316 w 386316"/>
                <a:gd name="connsiteY1" fmla="*/ 233916 h 723014"/>
                <a:gd name="connsiteX2" fmla="*/ 173665 w 386316"/>
                <a:gd name="connsiteY2" fmla="*/ 361507 h 723014"/>
                <a:gd name="connsiteX3" fmla="*/ 3544 w 386316"/>
                <a:gd name="connsiteY3" fmla="*/ 446568 h 723014"/>
                <a:gd name="connsiteX4" fmla="*/ 194930 w 386316"/>
                <a:gd name="connsiteY4" fmla="*/ 637954 h 723014"/>
                <a:gd name="connsiteX5" fmla="*/ 343786 w 386316"/>
                <a:gd name="connsiteY5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16" h="723014">
                  <a:moveTo>
                    <a:pt x="173665" y="0"/>
                  </a:moveTo>
                  <a:cubicBezTo>
                    <a:pt x="279990" y="86832"/>
                    <a:pt x="386316" y="173665"/>
                    <a:pt x="386316" y="233916"/>
                  </a:cubicBezTo>
                  <a:cubicBezTo>
                    <a:pt x="386316" y="294167"/>
                    <a:pt x="237460" y="326065"/>
                    <a:pt x="173665" y="361507"/>
                  </a:cubicBezTo>
                  <a:cubicBezTo>
                    <a:pt x="109870" y="396949"/>
                    <a:pt x="0" y="400494"/>
                    <a:pt x="3544" y="446568"/>
                  </a:cubicBezTo>
                  <a:cubicBezTo>
                    <a:pt x="7088" y="492642"/>
                    <a:pt x="138223" y="591880"/>
                    <a:pt x="194930" y="637954"/>
                  </a:cubicBezTo>
                  <a:cubicBezTo>
                    <a:pt x="251637" y="684028"/>
                    <a:pt x="297711" y="703521"/>
                    <a:pt x="343786" y="723014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 rot="2723469">
              <a:off x="7296168" y="4019572"/>
              <a:ext cx="703060" cy="1530089"/>
            </a:xfrm>
            <a:custGeom>
              <a:avLst/>
              <a:gdLst>
                <a:gd name="connsiteX0" fmla="*/ 173665 w 386316"/>
                <a:gd name="connsiteY0" fmla="*/ 0 h 723014"/>
                <a:gd name="connsiteX1" fmla="*/ 386316 w 386316"/>
                <a:gd name="connsiteY1" fmla="*/ 233916 h 723014"/>
                <a:gd name="connsiteX2" fmla="*/ 173665 w 386316"/>
                <a:gd name="connsiteY2" fmla="*/ 361507 h 723014"/>
                <a:gd name="connsiteX3" fmla="*/ 3544 w 386316"/>
                <a:gd name="connsiteY3" fmla="*/ 446568 h 723014"/>
                <a:gd name="connsiteX4" fmla="*/ 194930 w 386316"/>
                <a:gd name="connsiteY4" fmla="*/ 637954 h 723014"/>
                <a:gd name="connsiteX5" fmla="*/ 343786 w 386316"/>
                <a:gd name="connsiteY5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16" h="723014">
                  <a:moveTo>
                    <a:pt x="173665" y="0"/>
                  </a:moveTo>
                  <a:cubicBezTo>
                    <a:pt x="279990" y="86832"/>
                    <a:pt x="386316" y="173665"/>
                    <a:pt x="386316" y="233916"/>
                  </a:cubicBezTo>
                  <a:cubicBezTo>
                    <a:pt x="386316" y="294167"/>
                    <a:pt x="237460" y="326065"/>
                    <a:pt x="173665" y="361507"/>
                  </a:cubicBezTo>
                  <a:cubicBezTo>
                    <a:pt x="109870" y="396949"/>
                    <a:pt x="0" y="400494"/>
                    <a:pt x="3544" y="446568"/>
                  </a:cubicBezTo>
                  <a:cubicBezTo>
                    <a:pt x="7088" y="492642"/>
                    <a:pt x="138223" y="591880"/>
                    <a:pt x="194930" y="637954"/>
                  </a:cubicBezTo>
                  <a:cubicBezTo>
                    <a:pt x="251637" y="684028"/>
                    <a:pt x="297711" y="703521"/>
                    <a:pt x="343786" y="723014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6643702" y="5357826"/>
            <a:ext cx="785818" cy="285752"/>
            <a:chOff x="6730253" y="4199705"/>
            <a:chExt cx="1682489" cy="936442"/>
          </a:xfrm>
        </p:grpSpPr>
        <p:sp>
          <p:nvSpPr>
            <p:cNvPr id="30" name="フリーフォーム 29"/>
            <p:cNvSpPr/>
            <p:nvPr/>
          </p:nvSpPr>
          <p:spPr>
            <a:xfrm rot="2723469">
              <a:off x="7143768" y="3786190"/>
              <a:ext cx="703060" cy="1530089"/>
            </a:xfrm>
            <a:custGeom>
              <a:avLst/>
              <a:gdLst>
                <a:gd name="connsiteX0" fmla="*/ 173665 w 386316"/>
                <a:gd name="connsiteY0" fmla="*/ 0 h 723014"/>
                <a:gd name="connsiteX1" fmla="*/ 386316 w 386316"/>
                <a:gd name="connsiteY1" fmla="*/ 233916 h 723014"/>
                <a:gd name="connsiteX2" fmla="*/ 173665 w 386316"/>
                <a:gd name="connsiteY2" fmla="*/ 361507 h 723014"/>
                <a:gd name="connsiteX3" fmla="*/ 3544 w 386316"/>
                <a:gd name="connsiteY3" fmla="*/ 446568 h 723014"/>
                <a:gd name="connsiteX4" fmla="*/ 194930 w 386316"/>
                <a:gd name="connsiteY4" fmla="*/ 637954 h 723014"/>
                <a:gd name="connsiteX5" fmla="*/ 343786 w 386316"/>
                <a:gd name="connsiteY5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16" h="723014">
                  <a:moveTo>
                    <a:pt x="173665" y="0"/>
                  </a:moveTo>
                  <a:cubicBezTo>
                    <a:pt x="279990" y="86832"/>
                    <a:pt x="386316" y="173665"/>
                    <a:pt x="386316" y="233916"/>
                  </a:cubicBezTo>
                  <a:cubicBezTo>
                    <a:pt x="386316" y="294167"/>
                    <a:pt x="237460" y="326065"/>
                    <a:pt x="173665" y="361507"/>
                  </a:cubicBezTo>
                  <a:cubicBezTo>
                    <a:pt x="109870" y="396949"/>
                    <a:pt x="0" y="400494"/>
                    <a:pt x="3544" y="446568"/>
                  </a:cubicBezTo>
                  <a:cubicBezTo>
                    <a:pt x="7088" y="492642"/>
                    <a:pt x="138223" y="591880"/>
                    <a:pt x="194930" y="637954"/>
                  </a:cubicBezTo>
                  <a:cubicBezTo>
                    <a:pt x="251637" y="684028"/>
                    <a:pt x="297711" y="703521"/>
                    <a:pt x="343786" y="723014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 rot="2723469">
              <a:off x="7296168" y="4019572"/>
              <a:ext cx="703060" cy="1530089"/>
            </a:xfrm>
            <a:custGeom>
              <a:avLst/>
              <a:gdLst>
                <a:gd name="connsiteX0" fmla="*/ 173665 w 386316"/>
                <a:gd name="connsiteY0" fmla="*/ 0 h 723014"/>
                <a:gd name="connsiteX1" fmla="*/ 386316 w 386316"/>
                <a:gd name="connsiteY1" fmla="*/ 233916 h 723014"/>
                <a:gd name="connsiteX2" fmla="*/ 173665 w 386316"/>
                <a:gd name="connsiteY2" fmla="*/ 361507 h 723014"/>
                <a:gd name="connsiteX3" fmla="*/ 3544 w 386316"/>
                <a:gd name="connsiteY3" fmla="*/ 446568 h 723014"/>
                <a:gd name="connsiteX4" fmla="*/ 194930 w 386316"/>
                <a:gd name="connsiteY4" fmla="*/ 637954 h 723014"/>
                <a:gd name="connsiteX5" fmla="*/ 343786 w 386316"/>
                <a:gd name="connsiteY5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16" h="723014">
                  <a:moveTo>
                    <a:pt x="173665" y="0"/>
                  </a:moveTo>
                  <a:cubicBezTo>
                    <a:pt x="279990" y="86832"/>
                    <a:pt x="386316" y="173665"/>
                    <a:pt x="386316" y="233916"/>
                  </a:cubicBezTo>
                  <a:cubicBezTo>
                    <a:pt x="386316" y="294167"/>
                    <a:pt x="237460" y="326065"/>
                    <a:pt x="173665" y="361507"/>
                  </a:cubicBezTo>
                  <a:cubicBezTo>
                    <a:pt x="109870" y="396949"/>
                    <a:pt x="0" y="400494"/>
                    <a:pt x="3544" y="446568"/>
                  </a:cubicBezTo>
                  <a:cubicBezTo>
                    <a:pt x="7088" y="492642"/>
                    <a:pt x="138223" y="591880"/>
                    <a:pt x="194930" y="637954"/>
                  </a:cubicBezTo>
                  <a:cubicBezTo>
                    <a:pt x="251637" y="684028"/>
                    <a:pt x="297711" y="703521"/>
                    <a:pt x="343786" y="723014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 rot="1803168">
            <a:off x="4575071" y="5622630"/>
            <a:ext cx="261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ビーム中心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20</a:t>
            </a:fld>
            <a:endParaRPr lang="en-US" altLang="ja-JP"/>
          </a:p>
        </p:txBody>
      </p:sp>
      <p:pic>
        <p:nvPicPr>
          <p:cNvPr id="6" name="Picture 2" descr="C:\Users\dlw54\AppData\Local\Microsoft\Windows\Temporary Internet Files\Content.Outlook\VZ9MBSKE\IMGP058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42938"/>
            <a:ext cx="7723188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071938" y="4929188"/>
            <a:ext cx="1214437" cy="369887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1800">
                <a:ea typeface="ＭＳ Ｐゴシック" pitchFamily="50" charset="-128"/>
              </a:rPr>
              <a:t>DS ECAL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643688" y="2071688"/>
            <a:ext cx="928687" cy="369887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1800" dirty="0" smtClean="0">
                <a:ea typeface="ＭＳ Ｐゴシック" pitchFamily="50" charset="-128"/>
              </a:rPr>
              <a:t>FGDs</a:t>
            </a:r>
            <a:endParaRPr lang="en-GB" altLang="ja-JP" sz="1800" dirty="0">
              <a:ea typeface="ＭＳ Ｐゴシック" pitchFamily="50" charset="-128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71750" y="1071563"/>
            <a:ext cx="714375" cy="369887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1800">
                <a:ea typeface="ＭＳ Ｐゴシック" pitchFamily="50" charset="-128"/>
              </a:rPr>
              <a:t>P0D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286000" y="3857625"/>
            <a:ext cx="785813" cy="36988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1800" dirty="0" smtClean="0">
                <a:ea typeface="ＭＳ Ｐゴシック" pitchFamily="50" charset="-128"/>
              </a:rPr>
              <a:t>TPCs</a:t>
            </a:r>
            <a:endParaRPr lang="en-GB" altLang="ja-JP" sz="1800" dirty="0">
              <a:ea typeface="ＭＳ Ｐゴシック" pitchFamily="50" charset="-128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500563" y="5786438"/>
            <a:ext cx="1000125" cy="369887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1800">
                <a:ea typeface="ＭＳ Ｐゴシック" pitchFamily="50" charset="-128"/>
              </a:rPr>
              <a:t>SMRD</a:t>
            </a:r>
          </a:p>
        </p:txBody>
      </p:sp>
      <p:cxnSp>
        <p:nvCxnSpPr>
          <p:cNvPr id="12" name="Straight Arrow Connector 8"/>
          <p:cNvCxnSpPr>
            <a:cxnSpLocks noChangeShapeType="1"/>
          </p:cNvCxnSpPr>
          <p:nvPr/>
        </p:nvCxnSpPr>
        <p:spPr bwMode="auto">
          <a:xfrm>
            <a:off x="3357563" y="1285875"/>
            <a:ext cx="857250" cy="714375"/>
          </a:xfrm>
          <a:prstGeom prst="straightConnector1">
            <a:avLst/>
          </a:prstGeom>
          <a:noFill/>
          <a:ln w="44450" algn="ctr">
            <a:noFill/>
            <a:round/>
            <a:headEnd/>
            <a:tailEnd type="arrow" w="med" len="med"/>
          </a:ln>
        </p:spPr>
      </p:cxnSp>
      <p:cxnSp>
        <p:nvCxnSpPr>
          <p:cNvPr id="13" name="Straight Arrow Connector 10"/>
          <p:cNvCxnSpPr>
            <a:cxnSpLocks noChangeShapeType="1"/>
          </p:cNvCxnSpPr>
          <p:nvPr/>
        </p:nvCxnSpPr>
        <p:spPr bwMode="auto">
          <a:xfrm>
            <a:off x="3214688" y="1357313"/>
            <a:ext cx="1000125" cy="500062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2"/>
          <p:cNvCxnSpPr>
            <a:cxnSpLocks noChangeShapeType="1"/>
          </p:cNvCxnSpPr>
          <p:nvPr/>
        </p:nvCxnSpPr>
        <p:spPr bwMode="auto">
          <a:xfrm flipV="1">
            <a:off x="2928938" y="3429000"/>
            <a:ext cx="1285875" cy="500063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4"/>
          <p:cNvCxnSpPr>
            <a:cxnSpLocks noChangeShapeType="1"/>
            <a:stCxn id="10" idx="3"/>
          </p:cNvCxnSpPr>
          <p:nvPr/>
        </p:nvCxnSpPr>
        <p:spPr bwMode="auto">
          <a:xfrm flipV="1">
            <a:off x="3071813" y="4000500"/>
            <a:ext cx="1214437" cy="41275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8"/>
          <p:cNvCxnSpPr>
            <a:cxnSpLocks noChangeShapeType="1"/>
            <a:stCxn id="8" idx="1"/>
          </p:cNvCxnSpPr>
          <p:nvPr/>
        </p:nvCxnSpPr>
        <p:spPr bwMode="auto">
          <a:xfrm rot="10800000" flipV="1">
            <a:off x="5000625" y="2255838"/>
            <a:ext cx="1643063" cy="673100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5143500" y="2408238"/>
            <a:ext cx="1652588" cy="1092200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4715669" y="4572794"/>
            <a:ext cx="857250" cy="1588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27"/>
          <p:cNvCxnSpPr>
            <a:cxnSpLocks noChangeShapeType="1"/>
          </p:cNvCxnSpPr>
          <p:nvPr/>
        </p:nvCxnSpPr>
        <p:spPr bwMode="auto">
          <a:xfrm rot="10800000">
            <a:off x="2286000" y="5145088"/>
            <a:ext cx="2286000" cy="712787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32"/>
          <p:cNvCxnSpPr>
            <a:cxnSpLocks noChangeShapeType="1"/>
          </p:cNvCxnSpPr>
          <p:nvPr/>
        </p:nvCxnSpPr>
        <p:spPr bwMode="auto">
          <a:xfrm flipV="1">
            <a:off x="5357813" y="4071938"/>
            <a:ext cx="2143125" cy="1785937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29813" y="-24"/>
            <a:ext cx="9228533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21</a:t>
            </a:fld>
            <a:endParaRPr lang="en-US" altLang="ja-JP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29813" y="-24"/>
            <a:ext cx="9228533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4400" u="sng" dirty="0" smtClean="0"/>
              <a:t>マグネットクローズ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 l="10254" t="29297" r="42871" b="23828"/>
          <a:stretch>
            <a:fillRect/>
          </a:stretch>
        </p:blipFill>
        <p:spPr bwMode="auto">
          <a:xfrm>
            <a:off x="1571604" y="1214422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正方形/長方形 22"/>
          <p:cNvSpPr/>
          <p:nvPr/>
        </p:nvSpPr>
        <p:spPr>
          <a:xfrm>
            <a:off x="2214546" y="6211669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http://www.youtube.com/watch?v=XfY91sBOCX4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ニュートリノビーム測定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@</a:t>
            </a:r>
            <a:r>
              <a:rPr lang="en-US" altLang="ja-JP" cap="none" dirty="0" smtClean="0"/>
              <a:t>Off-axis</a:t>
            </a:r>
            <a:r>
              <a:rPr kumimoji="1" lang="ja-JP" altLang="en-US" dirty="0" smtClean="0"/>
              <a:t>検出器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813" y="-24"/>
            <a:ext cx="9228533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Off-axis</a:t>
            </a: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検出器初ニュートリノイベント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09786"/>
            <a:ext cx="6505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48" y="1000108"/>
            <a:ext cx="7772400" cy="142876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12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19</a:t>
            </a:r>
            <a:r>
              <a:rPr lang="ja-JP" altLang="en-US" sz="2400" dirty="0" smtClean="0"/>
              <a:t>日、</a:t>
            </a:r>
            <a:r>
              <a:rPr lang="en-US" altLang="ja-JP" sz="2400" dirty="0" smtClean="0"/>
              <a:t>off-axis</a:t>
            </a:r>
            <a:r>
              <a:rPr lang="ja-JP" altLang="en-US" sz="2400" dirty="0" smtClean="0"/>
              <a:t>検出器初のニュートリノイベントを観測</a:t>
            </a:r>
            <a:endParaRPr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6248" y="642939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dirty="0" smtClean="0">
                <a:solidFill>
                  <a:schemeClr val="bg1"/>
                </a:solidFill>
              </a:rPr>
              <a:t>マグネット</a:t>
            </a:r>
            <a:r>
              <a:rPr kumimoji="1" lang="en-US" altLang="ja-JP" dirty="0" smtClean="0">
                <a:solidFill>
                  <a:schemeClr val="bg1"/>
                </a:solidFill>
              </a:rPr>
              <a:t>OFF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813" y="-24"/>
            <a:ext cx="9228533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SMRD</a:t>
            </a: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初ニュートリノイベント</a:t>
            </a:r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48" y="1000108"/>
            <a:ext cx="7772400" cy="142876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12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19</a:t>
            </a:r>
            <a:r>
              <a:rPr lang="ja-JP" altLang="en-US" sz="2400" dirty="0" smtClean="0"/>
              <a:t>日、</a:t>
            </a:r>
            <a:r>
              <a:rPr lang="en-US" altLang="ja-JP" sz="2400" dirty="0" smtClean="0"/>
              <a:t>SMRD</a:t>
            </a:r>
            <a:r>
              <a:rPr lang="ja-JP" altLang="en-US" sz="2400" dirty="0" smtClean="0"/>
              <a:t>でもニュートリノイベントを観測。</a:t>
            </a:r>
            <a:endParaRPr lang="en-US" altLang="ja-JP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14004"/>
          <a:stretch>
            <a:fillRect/>
          </a:stretch>
        </p:blipFill>
        <p:spPr bwMode="auto">
          <a:xfrm>
            <a:off x="1285852" y="1785926"/>
            <a:ext cx="676275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500694" y="614364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矢野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神戸大学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25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813" y="-24"/>
            <a:ext cx="9228533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ビームイベントタイミング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392" t="9282" r="8163" b="20172"/>
          <a:stretch>
            <a:fillRect/>
          </a:stretch>
        </p:blipFill>
        <p:spPr bwMode="auto">
          <a:xfrm>
            <a:off x="4968669" y="2319029"/>
            <a:ext cx="40324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4929190" y="1676087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シンチレーター両端の光検出器でのコインシデンスヒットをプロット</a:t>
            </a:r>
            <a:endParaRPr kumimoji="1" lang="ja-JP" altLang="en-US" dirty="0"/>
          </a:p>
        </p:txBody>
      </p:sp>
      <p:pic>
        <p:nvPicPr>
          <p:cNvPr id="13315" name="Picture 3" descr="C:\Users\masashi.o\AppData\Local\Temp\図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319029"/>
            <a:ext cx="3786214" cy="2371933"/>
          </a:xfrm>
          <a:prstGeom prst="rect">
            <a:avLst/>
          </a:prstGeom>
          <a:noFill/>
        </p:spPr>
      </p:pic>
      <p:grpSp>
        <p:nvGrpSpPr>
          <p:cNvPr id="2" name="グループ化 15"/>
          <p:cNvGrpSpPr/>
          <p:nvPr/>
        </p:nvGrpSpPr>
        <p:grpSpPr>
          <a:xfrm>
            <a:off x="3071802" y="3000372"/>
            <a:ext cx="1785950" cy="850762"/>
            <a:chOff x="2285984" y="5214950"/>
            <a:chExt cx="1785950" cy="850762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2285984" y="5214950"/>
              <a:ext cx="1071570" cy="1588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2285984" y="5357826"/>
              <a:ext cx="17859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FF0000"/>
                  </a:solidFill>
                </a:rPr>
                <a:t>予想される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/>
              </a:r>
              <a:br>
                <a:rPr kumimoji="1" lang="en-US" altLang="ja-JP" sz="2000" dirty="0" smtClean="0">
                  <a:solidFill>
                    <a:srgbClr val="FF0000"/>
                  </a:solidFill>
                </a:rPr>
              </a:br>
              <a:r>
                <a:rPr kumimoji="1" lang="ja-JP" altLang="en-US" sz="2000" dirty="0" smtClean="0">
                  <a:solidFill>
                    <a:srgbClr val="FF0000"/>
                  </a:solidFill>
                </a:rPr>
                <a:t>タイミング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1643042" y="5637930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</a:rPr>
              <a:t>各検出器で予想されるタイミングに</a:t>
            </a:r>
            <a:r>
              <a:rPr lang="en-US" altLang="ja-JP" sz="3200" dirty="0" smtClean="0">
                <a:solidFill>
                  <a:srgbClr val="FFFF00"/>
                </a:solidFill>
              </a:rPr>
              <a:t/>
            </a:r>
            <a:br>
              <a:rPr lang="en-US" altLang="ja-JP" sz="3200" dirty="0" smtClean="0">
                <a:solidFill>
                  <a:srgbClr val="FFFF00"/>
                </a:solidFill>
              </a:rPr>
            </a:br>
            <a:r>
              <a:rPr lang="ja-JP" altLang="en-US" sz="3200" dirty="0" smtClean="0">
                <a:solidFill>
                  <a:srgbClr val="FFFF00"/>
                </a:solidFill>
              </a:rPr>
              <a:t>ビームイベントを観測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0826" y="1214422"/>
            <a:ext cx="10715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SMRD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43108" y="1142984"/>
            <a:ext cx="857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FGD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0034" y="1701217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コインシデンス</a:t>
            </a:r>
            <a:r>
              <a:rPr kumimoji="1" lang="en-US" altLang="ja-JP" sz="1600" dirty="0" smtClean="0"/>
              <a:t>(&lt;80nsec)</a:t>
            </a:r>
            <a:r>
              <a:rPr kumimoji="1" lang="ja-JP" altLang="en-US" sz="1600" dirty="0" smtClean="0"/>
              <a:t>ヒットが</a:t>
            </a:r>
            <a:r>
              <a:rPr kumimoji="1" lang="en-US" altLang="ja-JP" sz="1600" dirty="0" smtClean="0"/>
              <a:t>4</a:t>
            </a:r>
            <a:r>
              <a:rPr kumimoji="1" lang="ja-JP" altLang="en-US" sz="1600" dirty="0" smtClean="0"/>
              <a:t>つ以上で光量の和</a:t>
            </a:r>
            <a:r>
              <a:rPr lang="ja-JP" altLang="en-US" sz="1600" dirty="0" smtClean="0"/>
              <a:t>が大きい</a:t>
            </a:r>
            <a:r>
              <a:rPr kumimoji="1" lang="en-US" altLang="ja-JP" sz="1600" dirty="0" smtClean="0"/>
              <a:t>(&gt;10p.e.)</a:t>
            </a:r>
            <a:r>
              <a:rPr lang="ja-JP" altLang="en-US" sz="1600" dirty="0" smtClean="0"/>
              <a:t>イベント</a:t>
            </a:r>
            <a:r>
              <a:rPr kumimoji="1" lang="ja-JP" altLang="en-US" sz="1600" dirty="0" smtClean="0"/>
              <a:t>を選択</a:t>
            </a:r>
            <a:endParaRPr kumimoji="1" lang="en-US" altLang="ja-JP" sz="16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29454" y="4643446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矢野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神戸大学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2910" y="4572008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家城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京都大学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26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813" y="-24"/>
            <a:ext cx="9228533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ニュートリノイベント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with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磁場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4717" t="8723" r="5660" b="11209"/>
          <a:stretch>
            <a:fillRect/>
          </a:stretch>
        </p:blipFill>
        <p:spPr bwMode="auto">
          <a:xfrm>
            <a:off x="857224" y="1000108"/>
            <a:ext cx="7715304" cy="487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000100" y="578078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</a:rPr>
              <a:t>マグネットを含め物理ランと同じセットアップでニュートリノイベントを観測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n-US" altLang="ja-JP" dirty="0" smtClean="0"/>
              <a:t>On-axis</a:t>
            </a:r>
            <a:r>
              <a:rPr lang="ja-JP" altLang="en-US" dirty="0" smtClean="0"/>
              <a:t>検出器、</a:t>
            </a:r>
            <a:r>
              <a:rPr lang="en-US" altLang="ja-JP" dirty="0" smtClean="0"/>
              <a:t>Off-axis</a:t>
            </a:r>
            <a:r>
              <a:rPr lang="ja-JP" altLang="en-US" dirty="0" smtClean="0"/>
              <a:t>検出器で初のニュートリノイベントを観測！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月から物理ランを開始予定！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Off-axis</a:t>
            </a:r>
            <a:r>
              <a:rPr lang="ja-JP" altLang="en-US" dirty="0" smtClean="0"/>
              <a:t>検出器のほぼ全ての建設・インストールが完了した。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年夏に残りの検出器のインストールが完了。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INGRID</a:t>
            </a:r>
            <a:r>
              <a:rPr lang="ja-JP" altLang="en-US" dirty="0" smtClean="0"/>
              <a:t>は縦横</a:t>
            </a:r>
            <a:r>
              <a:rPr lang="en-US" altLang="ja-JP" dirty="0" smtClean="0"/>
              <a:t>14</a:t>
            </a:r>
            <a:r>
              <a:rPr lang="ja-JP" altLang="en-US" dirty="0" smtClean="0"/>
              <a:t>モジュールのインストールを完了。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年夏には新しいモジュールをインストールしてバージョンアップ。</a:t>
            </a:r>
            <a:endParaRPr lang="en-US" altLang="ja-JP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まとめ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おまけ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苦労話</a:t>
            </a:r>
            <a:r>
              <a:rPr kumimoji="1" lang="en-US" altLang="ja-JP" dirty="0" smtClean="0"/>
              <a:t>@INGRID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MPPC</a:t>
            </a:r>
            <a:r>
              <a:rPr kumimoji="1" lang="ja-JP" altLang="en-US" dirty="0" smtClean="0"/>
              <a:t>に問題発生</a:t>
            </a:r>
            <a:r>
              <a:rPr kumimoji="1" lang="en-US" altLang="ja-JP" dirty="0" smtClean="0"/>
              <a:t>!?</a:t>
            </a:r>
            <a:r>
              <a:rPr kumimoji="1" lang="ja-JP" altLang="en-US" dirty="0" smtClean="0"/>
              <a:t>」</a:t>
            </a: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29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MPPC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に問題発生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!?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1538" y="857232"/>
            <a:ext cx="72152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2009</a:t>
            </a:r>
            <a:r>
              <a:rPr lang="ja-JP" altLang="en-US" sz="2600" dirty="0" smtClean="0"/>
              <a:t>年</a:t>
            </a:r>
            <a:r>
              <a:rPr lang="en-US" altLang="ja-JP" sz="2600" dirty="0" smtClean="0"/>
              <a:t>4</a:t>
            </a:r>
            <a:r>
              <a:rPr lang="ja-JP" altLang="en-US" sz="2600" dirty="0" smtClean="0"/>
              <a:t>月のコミッショニング時、</a:t>
            </a:r>
            <a:r>
              <a:rPr lang="en-US" altLang="ja-JP" sz="2600" dirty="0" smtClean="0"/>
              <a:t>INGRID</a:t>
            </a:r>
            <a:r>
              <a:rPr lang="ja-JP" altLang="en-US" sz="2600" dirty="0" smtClean="0"/>
              <a:t>の</a:t>
            </a:r>
            <a:r>
              <a:rPr lang="en-US" altLang="ja-JP" sz="2600" dirty="0" smtClean="0"/>
              <a:t>MPPC</a:t>
            </a:r>
            <a:r>
              <a:rPr lang="ja-JP" altLang="en-US" sz="2600" dirty="0" smtClean="0"/>
              <a:t>の動作が不安定に。</a:t>
            </a:r>
            <a:endParaRPr kumimoji="1" lang="ja-JP" altLang="en-US" sz="2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43042" y="6273225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594ch. </a:t>
            </a:r>
            <a:r>
              <a:rPr lang="ja-JP" altLang="en-US" sz="3200" dirty="0" smtClean="0">
                <a:solidFill>
                  <a:srgbClr val="FFFF00"/>
                </a:solidFill>
              </a:rPr>
              <a:t>中 </a:t>
            </a:r>
            <a:r>
              <a:rPr lang="en-US" altLang="ja-JP" sz="3200" dirty="0" smtClean="0">
                <a:solidFill>
                  <a:srgbClr val="FFFF00"/>
                </a:solidFill>
              </a:rPr>
              <a:t>16ch. </a:t>
            </a:r>
            <a:r>
              <a:rPr lang="ja-JP" altLang="en-US" sz="3200" dirty="0" smtClean="0">
                <a:solidFill>
                  <a:srgbClr val="FFFF00"/>
                </a:solidFill>
              </a:rPr>
              <a:t>の動作が不安定に</a:t>
            </a:r>
            <a:r>
              <a:rPr lang="en-US" altLang="ja-JP" sz="3200" dirty="0" smtClean="0">
                <a:solidFill>
                  <a:srgbClr val="FFFF00"/>
                </a:solidFill>
              </a:rPr>
              <a:t>!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571472" y="1811056"/>
            <a:ext cx="8215370" cy="4427180"/>
            <a:chOff x="571472" y="1477020"/>
            <a:chExt cx="8215370" cy="4427180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571472" y="2214554"/>
              <a:ext cx="8215370" cy="2869395"/>
              <a:chOff x="571472" y="2500306"/>
              <a:chExt cx="8215370" cy="2869395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571472" y="2928934"/>
                <a:ext cx="8215370" cy="2440767"/>
                <a:chOff x="642910" y="3000372"/>
                <a:chExt cx="8215370" cy="2440767"/>
              </a:xfrm>
            </p:grpSpPr>
            <p:grpSp>
              <p:nvGrpSpPr>
                <p:cNvPr id="8" name="グループ化 7"/>
                <p:cNvGrpSpPr/>
                <p:nvPr/>
              </p:nvGrpSpPr>
              <p:grpSpPr>
                <a:xfrm>
                  <a:off x="642910" y="3000372"/>
                  <a:ext cx="8215370" cy="2440767"/>
                  <a:chOff x="233332" y="2018474"/>
                  <a:chExt cx="9338337" cy="2994037"/>
                </a:xfrm>
              </p:grpSpPr>
              <p:pic>
                <p:nvPicPr>
                  <p:cNvPr id="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33332" y="2071678"/>
                    <a:ext cx="4338636" cy="294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175622" y="2018474"/>
                    <a:ext cx="4396047" cy="29797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785786" y="4357694"/>
                  <a:ext cx="20002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 smtClean="0">
                      <a:solidFill>
                        <a:srgbClr val="FF0000"/>
                      </a:solidFill>
                    </a:rPr>
                    <a:t>ペデスタル</a:t>
                  </a:r>
                  <a:endParaRPr kumimoji="1" lang="ja-JP" alt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3143240" y="4214818"/>
                  <a:ext cx="12858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800" dirty="0" smtClean="0">
                      <a:solidFill>
                        <a:srgbClr val="FF0000"/>
                      </a:solidFill>
                    </a:rPr>
                    <a:t>1p.e.</a:t>
                  </a:r>
                  <a:endParaRPr kumimoji="1" lang="ja-JP" alt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5857884" y="4071942"/>
                  <a:ext cx="30003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 smtClean="0">
                      <a:solidFill>
                        <a:srgbClr val="FF0000"/>
                      </a:solidFill>
                    </a:rPr>
                    <a:t>ペデスタルのみ</a:t>
                  </a:r>
                  <a:endParaRPr kumimoji="1" lang="ja-JP" alt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1" name="テキスト ボックス 30"/>
              <p:cNvSpPr txBox="1"/>
              <p:nvPr/>
            </p:nvSpPr>
            <p:spPr>
              <a:xfrm>
                <a:off x="2214546" y="2500306"/>
                <a:ext cx="22860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 smtClean="0">
                    <a:solidFill>
                      <a:srgbClr val="FF0000"/>
                    </a:solidFill>
                  </a:rPr>
                  <a:t>正常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下カーブ矢印 33"/>
            <p:cNvSpPr/>
            <p:nvPr/>
          </p:nvSpPr>
          <p:spPr>
            <a:xfrm>
              <a:off x="3357554" y="2000240"/>
              <a:ext cx="3071834" cy="500066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下カーブ矢印 34"/>
            <p:cNvSpPr/>
            <p:nvPr/>
          </p:nvSpPr>
          <p:spPr>
            <a:xfrm flipH="1" flipV="1">
              <a:off x="3214678" y="4857760"/>
              <a:ext cx="3071834" cy="594658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357950" y="2214554"/>
              <a:ext cx="2286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 smtClean="0">
                  <a:solidFill>
                    <a:srgbClr val="FF0000"/>
                  </a:solidFill>
                </a:rPr>
                <a:t>異常</a:t>
              </a:r>
              <a:endParaRPr lang="en-US" altLang="ja-JP" sz="32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38" name="直線矢印コネクタ 37"/>
            <p:cNvCxnSpPr>
              <a:stCxn id="18" idx="0"/>
            </p:cNvCxnSpPr>
            <p:nvPr/>
          </p:nvCxnSpPr>
          <p:spPr>
            <a:xfrm rot="5400000" flipH="1" flipV="1">
              <a:off x="1964513" y="3321843"/>
              <a:ext cx="428628" cy="9286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3428992" y="1477020"/>
              <a:ext cx="3214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FF0000"/>
                  </a:solidFill>
                </a:rPr>
                <a:t>ダメになったり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…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500430" y="5380980"/>
              <a:ext cx="3214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srgbClr val="FF0000"/>
                  </a:solidFill>
                </a:rPr>
                <a:t>良くなったり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…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285860"/>
            <a:ext cx="5500726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b="1" dirty="0" smtClean="0"/>
              <a:t>On-axis</a:t>
            </a:r>
            <a:r>
              <a:rPr kumimoji="1" lang="ja-JP" altLang="en-US" sz="2400" b="1" dirty="0" smtClean="0"/>
              <a:t>検出器</a:t>
            </a:r>
            <a:r>
              <a:rPr kumimoji="1" lang="en-US" altLang="ja-JP" sz="2400" b="1" dirty="0" smtClean="0"/>
              <a:t>(INGRID)</a:t>
            </a:r>
          </a:p>
          <a:p>
            <a:r>
              <a:rPr lang="ja-JP" altLang="en-US" sz="2400" dirty="0" smtClean="0"/>
              <a:t>ニュートリノビームの方向を測定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⇒ビーム方向によるエネルギー・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フラックスの不定性をおさえる。</a:t>
            </a:r>
            <a:endParaRPr lang="en-US" altLang="ja-JP" sz="240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目的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00174"/>
            <a:ext cx="2403465" cy="221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571472" y="3786190"/>
            <a:ext cx="8215370" cy="27146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Off- axis 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検出器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ビームニュートリノのエネルギー・フラックスの測定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⇒スーパーカミオカンデでの期待値を予測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ニュートリノ反応断面積の測定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⇒スーパーカミオカンデでのバックグラウンド数の見積もり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N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→ μ + N’ +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p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,etc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0694" y="928670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各ビーム方向でのエネルギー・フラックス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367" r="9081" b="31482"/>
          <a:stretch>
            <a:fillRect/>
          </a:stretch>
        </p:blipFill>
        <p:spPr bwMode="auto">
          <a:xfrm>
            <a:off x="2071670" y="2324393"/>
            <a:ext cx="55721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 rot="16200000">
            <a:off x="511611" y="307717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湿度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8728" y="393759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80%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28728" y="2252955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95%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00298" y="5039037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5/24 15:00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43702" y="5039037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5/25 7:00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-24"/>
            <a:ext cx="91440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検出器ホールの湿度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28728" y="967071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当時、ホールの湿度は常時</a:t>
            </a:r>
            <a:r>
              <a:rPr kumimoji="1" lang="en-US" altLang="ja-JP" sz="2800" dirty="0" smtClean="0"/>
              <a:t>80%</a:t>
            </a:r>
            <a:r>
              <a:rPr kumimoji="1" lang="ja-JP" altLang="en-US" sz="2800" dirty="0" smtClean="0"/>
              <a:t>以上。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800" dirty="0" smtClean="0"/>
              <a:t>ほぼ</a:t>
            </a:r>
            <a:r>
              <a:rPr lang="ja-JP" altLang="en-US" sz="2800" dirty="0" smtClean="0">
                <a:solidFill>
                  <a:srgbClr val="FFFF00"/>
                </a:solidFill>
              </a:rPr>
              <a:t>湿度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100%</a:t>
            </a:r>
            <a:r>
              <a:rPr kumimoji="1" lang="ja-JP" altLang="en-US" sz="2800" dirty="0" smtClean="0"/>
              <a:t>になる時も</a:t>
            </a:r>
            <a:r>
              <a:rPr kumimoji="1"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5786" y="597761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いろいろ疑った結果、湿度が怪しいということに。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31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対策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D:\otani_old\写真\0905\CA370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4572032" cy="3429024"/>
          </a:xfrm>
          <a:prstGeom prst="rect">
            <a:avLst/>
          </a:prstGeom>
          <a:noFill/>
        </p:spPr>
      </p:pic>
      <p:sp>
        <p:nvSpPr>
          <p:cNvPr id="21" name="円/楕円 20"/>
          <p:cNvSpPr/>
          <p:nvPr/>
        </p:nvSpPr>
        <p:spPr>
          <a:xfrm>
            <a:off x="571472" y="3214686"/>
            <a:ext cx="4786346" cy="1285884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>
            <a:stCxn id="30" idx="1"/>
          </p:cNvCxnSpPr>
          <p:nvPr/>
        </p:nvCxnSpPr>
        <p:spPr>
          <a:xfrm rot="10800000" flipV="1">
            <a:off x="4500562" y="3356574"/>
            <a:ext cx="1428760" cy="9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928662" y="785794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近くのジャスコ</a:t>
            </a:r>
            <a:r>
              <a:rPr lang="en-US" altLang="ja-JP" sz="2800" dirty="0" smtClean="0"/>
              <a:t>(JR</a:t>
            </a:r>
            <a:r>
              <a:rPr lang="ja-JP" altLang="en-US" sz="2800" dirty="0" smtClean="0"/>
              <a:t>東海駅東口出てすぐ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で除湿剤</a:t>
            </a:r>
            <a:r>
              <a:rPr kumimoji="1" lang="en-US" altLang="ja-JP" sz="2800" dirty="0" smtClean="0"/>
              <a:t>(498</a:t>
            </a:r>
            <a:r>
              <a:rPr kumimoji="1" lang="ja-JP" altLang="en-US" sz="2800" dirty="0" smtClean="0"/>
              <a:t>円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とビニール袋</a:t>
            </a:r>
            <a:r>
              <a:rPr kumimoji="1" lang="en-US" altLang="ja-JP" sz="2800" dirty="0" smtClean="0"/>
              <a:t>(??</a:t>
            </a:r>
            <a:r>
              <a:rPr kumimoji="1" lang="ja-JP" altLang="en-US" sz="2800" dirty="0" smtClean="0"/>
              <a:t>円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を購入し、</a:t>
            </a:r>
            <a:r>
              <a:rPr kumimoji="1" lang="en-US" altLang="ja-JP" sz="2800" dirty="0" smtClean="0"/>
              <a:t>Front-end –board</a:t>
            </a:r>
            <a:r>
              <a:rPr kumimoji="1" lang="ja-JP" altLang="en-US" sz="2800" dirty="0" smtClean="0"/>
              <a:t>まわりを除湿</a:t>
            </a:r>
            <a:endParaRPr kumimoji="1" lang="ja-JP" altLang="en-US" sz="2800" dirty="0"/>
          </a:p>
        </p:txBody>
      </p:sp>
      <p:cxnSp>
        <p:nvCxnSpPr>
          <p:cNvPr id="27" name="直線矢印コネクタ 26"/>
          <p:cNvCxnSpPr/>
          <p:nvPr/>
        </p:nvCxnSpPr>
        <p:spPr>
          <a:xfrm rot="10800000">
            <a:off x="4643438" y="5429264"/>
            <a:ext cx="857256" cy="7143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715008" y="60007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INGRID</a:t>
            </a:r>
            <a:r>
              <a:rPr kumimoji="1" lang="ja-JP" altLang="en-US" dirty="0" smtClean="0">
                <a:solidFill>
                  <a:srgbClr val="FFFF00"/>
                </a:solidFill>
              </a:rPr>
              <a:t>モジュール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29322" y="2571744"/>
            <a:ext cx="3071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Front-end-board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まわりをビニールで覆って除湿。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32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対策 </a:t>
            </a: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643042" y="2428868"/>
            <a:ext cx="1928826" cy="3875512"/>
            <a:chOff x="1285852" y="1428736"/>
            <a:chExt cx="2595581" cy="4589892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3" y="4071942"/>
              <a:ext cx="2595580" cy="1946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26347" t="24583" r="32344" b="26198"/>
            <a:stretch>
              <a:fillRect/>
            </a:stretch>
          </p:blipFill>
          <p:spPr bwMode="auto">
            <a:xfrm>
              <a:off x="1285852" y="1428736"/>
              <a:ext cx="2571736" cy="2298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143116"/>
            <a:ext cx="307181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928662" y="785794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住居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太田団地、</a:t>
            </a:r>
            <a:r>
              <a:rPr kumimoji="1" lang="en-US" altLang="ja-JP" sz="2800" dirty="0" smtClean="0"/>
              <a:t>J-PARC</a:t>
            </a:r>
            <a:r>
              <a:rPr kumimoji="1" lang="ja-JP" altLang="en-US" sz="2800" dirty="0" smtClean="0"/>
              <a:t>から車で</a:t>
            </a:r>
            <a:r>
              <a:rPr lang="en-US" altLang="ja-JP" sz="2800" dirty="0" smtClean="0"/>
              <a:t>5</a:t>
            </a:r>
            <a:r>
              <a:rPr kumimoji="1" lang="ja-JP" altLang="en-US" sz="2800" dirty="0" smtClean="0"/>
              <a:t>分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からドライヤーを持ってきて、</a:t>
            </a:r>
            <a:r>
              <a:rPr kumimoji="1" lang="en-US" altLang="ja-JP" sz="2800" dirty="0" smtClean="0"/>
              <a:t>MPPC</a:t>
            </a:r>
            <a:r>
              <a:rPr kumimoji="1" lang="ja-JP" altLang="en-US" sz="2800" dirty="0" smtClean="0"/>
              <a:t>まわりをやんわりと暖めて除湿。</a:t>
            </a:r>
            <a:endParaRPr kumimoji="1" lang="ja-JP" altLang="en-US" sz="2800" dirty="0"/>
          </a:p>
        </p:txBody>
      </p:sp>
      <p:sp>
        <p:nvSpPr>
          <p:cNvPr id="19" name="フリーフォーム 18"/>
          <p:cNvSpPr/>
          <p:nvPr/>
        </p:nvSpPr>
        <p:spPr>
          <a:xfrm rot="2625352">
            <a:off x="3882375" y="3061857"/>
            <a:ext cx="1378892" cy="418695"/>
          </a:xfrm>
          <a:custGeom>
            <a:avLst/>
            <a:gdLst>
              <a:gd name="connsiteX0" fmla="*/ 723014 w 723014"/>
              <a:gd name="connsiteY0" fmla="*/ 290624 h 290624"/>
              <a:gd name="connsiteX1" fmla="*/ 574158 w 723014"/>
              <a:gd name="connsiteY1" fmla="*/ 35442 h 290624"/>
              <a:gd name="connsiteX2" fmla="*/ 404037 w 723014"/>
              <a:gd name="connsiteY2" fmla="*/ 205563 h 290624"/>
              <a:gd name="connsiteX3" fmla="*/ 191386 w 723014"/>
              <a:gd name="connsiteY3" fmla="*/ 14177 h 290624"/>
              <a:gd name="connsiteX4" fmla="*/ 0 w 723014"/>
              <a:gd name="connsiteY4" fmla="*/ 120503 h 2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14" h="290624">
                <a:moveTo>
                  <a:pt x="723014" y="290624"/>
                </a:moveTo>
                <a:cubicBezTo>
                  <a:pt x="675167" y="170121"/>
                  <a:pt x="627321" y="49619"/>
                  <a:pt x="574158" y="35442"/>
                </a:cubicBezTo>
                <a:cubicBezTo>
                  <a:pt x="520995" y="21265"/>
                  <a:pt x="467832" y="209107"/>
                  <a:pt x="404037" y="205563"/>
                </a:cubicBezTo>
                <a:cubicBezTo>
                  <a:pt x="340242" y="202019"/>
                  <a:pt x="258725" y="28354"/>
                  <a:pt x="191386" y="14177"/>
                </a:cubicBezTo>
                <a:cubicBezTo>
                  <a:pt x="124047" y="0"/>
                  <a:pt x="62023" y="60251"/>
                  <a:pt x="0" y="120503"/>
                </a:cubicBezTo>
              </a:path>
            </a:pathLst>
          </a:cu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rot="785538">
            <a:off x="3668062" y="3633360"/>
            <a:ext cx="1378892" cy="418695"/>
          </a:xfrm>
          <a:custGeom>
            <a:avLst/>
            <a:gdLst>
              <a:gd name="connsiteX0" fmla="*/ 723014 w 723014"/>
              <a:gd name="connsiteY0" fmla="*/ 290624 h 290624"/>
              <a:gd name="connsiteX1" fmla="*/ 574158 w 723014"/>
              <a:gd name="connsiteY1" fmla="*/ 35442 h 290624"/>
              <a:gd name="connsiteX2" fmla="*/ 404037 w 723014"/>
              <a:gd name="connsiteY2" fmla="*/ 205563 h 290624"/>
              <a:gd name="connsiteX3" fmla="*/ 191386 w 723014"/>
              <a:gd name="connsiteY3" fmla="*/ 14177 h 290624"/>
              <a:gd name="connsiteX4" fmla="*/ 0 w 723014"/>
              <a:gd name="connsiteY4" fmla="*/ 120503 h 2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14" h="290624">
                <a:moveTo>
                  <a:pt x="723014" y="290624"/>
                </a:moveTo>
                <a:cubicBezTo>
                  <a:pt x="675167" y="170121"/>
                  <a:pt x="627321" y="49619"/>
                  <a:pt x="574158" y="35442"/>
                </a:cubicBezTo>
                <a:cubicBezTo>
                  <a:pt x="520995" y="21265"/>
                  <a:pt x="467832" y="209107"/>
                  <a:pt x="404037" y="205563"/>
                </a:cubicBezTo>
                <a:cubicBezTo>
                  <a:pt x="340242" y="202019"/>
                  <a:pt x="258725" y="28354"/>
                  <a:pt x="191386" y="14177"/>
                </a:cubicBezTo>
                <a:cubicBezTo>
                  <a:pt x="124047" y="0"/>
                  <a:pt x="62023" y="60251"/>
                  <a:pt x="0" y="120503"/>
                </a:cubicBezTo>
              </a:path>
            </a:pathLst>
          </a:cu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rot="20072424">
            <a:off x="3666347" y="4276550"/>
            <a:ext cx="1378892" cy="418695"/>
          </a:xfrm>
          <a:custGeom>
            <a:avLst/>
            <a:gdLst>
              <a:gd name="connsiteX0" fmla="*/ 723014 w 723014"/>
              <a:gd name="connsiteY0" fmla="*/ 290624 h 290624"/>
              <a:gd name="connsiteX1" fmla="*/ 574158 w 723014"/>
              <a:gd name="connsiteY1" fmla="*/ 35442 h 290624"/>
              <a:gd name="connsiteX2" fmla="*/ 404037 w 723014"/>
              <a:gd name="connsiteY2" fmla="*/ 205563 h 290624"/>
              <a:gd name="connsiteX3" fmla="*/ 191386 w 723014"/>
              <a:gd name="connsiteY3" fmla="*/ 14177 h 290624"/>
              <a:gd name="connsiteX4" fmla="*/ 0 w 723014"/>
              <a:gd name="connsiteY4" fmla="*/ 120503 h 2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14" h="290624">
                <a:moveTo>
                  <a:pt x="723014" y="290624"/>
                </a:moveTo>
                <a:cubicBezTo>
                  <a:pt x="675167" y="170121"/>
                  <a:pt x="627321" y="49619"/>
                  <a:pt x="574158" y="35442"/>
                </a:cubicBezTo>
                <a:cubicBezTo>
                  <a:pt x="520995" y="21265"/>
                  <a:pt x="467832" y="209107"/>
                  <a:pt x="404037" y="205563"/>
                </a:cubicBezTo>
                <a:cubicBezTo>
                  <a:pt x="340242" y="202019"/>
                  <a:pt x="258725" y="28354"/>
                  <a:pt x="191386" y="14177"/>
                </a:cubicBezTo>
                <a:cubicBezTo>
                  <a:pt x="124047" y="0"/>
                  <a:pt x="62023" y="60251"/>
                  <a:pt x="0" y="120503"/>
                </a:cubicBezTo>
              </a:path>
            </a:pathLst>
          </a:cu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86380" y="5429264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実際に使用された物とは異なります。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57488" y="4857760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MPPC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まわりを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/>
            </a:r>
            <a:br>
              <a:rPr kumimoji="1" lang="en-US" altLang="ja-JP" sz="2800" dirty="0" smtClean="0">
                <a:solidFill>
                  <a:srgbClr val="FFFF00"/>
                </a:solidFill>
              </a:rPr>
            </a:br>
            <a:r>
              <a:rPr kumimoji="1" lang="ja-JP" altLang="en-US" sz="2800" dirty="0" smtClean="0">
                <a:solidFill>
                  <a:srgbClr val="FFFF00"/>
                </a:solidFill>
              </a:rPr>
              <a:t>暖めて除湿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33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対策 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3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グループ化 13"/>
          <p:cNvGrpSpPr/>
          <p:nvPr/>
        </p:nvGrpSpPr>
        <p:grpSpPr>
          <a:xfrm>
            <a:off x="1000100" y="2143116"/>
            <a:ext cx="7358114" cy="2643206"/>
            <a:chOff x="285720" y="3357562"/>
            <a:chExt cx="8515853" cy="2982915"/>
          </a:xfrm>
        </p:grpSpPr>
        <p:pic>
          <p:nvPicPr>
            <p:cNvPr id="10" name="Picture 2" descr="D:\otani_old\写真\0905\P102045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7752" y="3357562"/>
              <a:ext cx="3943821" cy="2957866"/>
            </a:xfrm>
            <a:prstGeom prst="rect">
              <a:avLst/>
            </a:prstGeom>
            <a:noFill/>
          </p:spPr>
        </p:pic>
        <p:sp>
          <p:nvSpPr>
            <p:cNvPr id="11" name="右矢印 10"/>
            <p:cNvSpPr/>
            <p:nvPr/>
          </p:nvSpPr>
          <p:spPr>
            <a:xfrm>
              <a:off x="4357686" y="4357694"/>
              <a:ext cx="428628" cy="85725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12"/>
            <p:cNvGrpSpPr/>
            <p:nvPr/>
          </p:nvGrpSpPr>
          <p:grpSpPr>
            <a:xfrm>
              <a:off x="285720" y="3357562"/>
              <a:ext cx="3977220" cy="2982915"/>
              <a:chOff x="23276" y="2928934"/>
              <a:chExt cx="3977220" cy="2982915"/>
            </a:xfrm>
          </p:grpSpPr>
          <p:pic>
            <p:nvPicPr>
              <p:cNvPr id="9" name="Picture 2" descr="D:\otani_old\写真\0904\P102043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276" y="2928934"/>
                <a:ext cx="3977220" cy="2982915"/>
              </a:xfrm>
              <a:prstGeom prst="rect">
                <a:avLst/>
              </a:prstGeom>
              <a:noFill/>
            </p:spPr>
          </p:pic>
          <p:sp>
            <p:nvSpPr>
              <p:cNvPr id="12" name="テキスト ボックス 11"/>
              <p:cNvSpPr txBox="1"/>
              <p:nvPr/>
            </p:nvSpPr>
            <p:spPr>
              <a:xfrm>
                <a:off x="142874" y="3000372"/>
                <a:ext cx="2993723" cy="607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INGRID module</a:t>
                </a:r>
                <a:endParaRPr kumimoji="1" lang="ja-JP" altLang="en-US" sz="2400" dirty="0"/>
              </a:p>
            </p:txBody>
          </p:sp>
        </p:grpSp>
      </p:grpSp>
      <p:sp>
        <p:nvSpPr>
          <p:cNvPr id="20" name="テキスト ボックス 19"/>
          <p:cNvSpPr txBox="1"/>
          <p:nvPr/>
        </p:nvSpPr>
        <p:spPr>
          <a:xfrm>
            <a:off x="928662" y="785794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結局、モジュールをビニールシートで覆って、中に除湿器を設置しました。</a:t>
            </a:r>
            <a:endParaRPr kumimoji="1" lang="ja-JP" altLang="en-US" sz="2800" dirty="0"/>
          </a:p>
        </p:txBody>
      </p:sp>
      <p:cxnSp>
        <p:nvCxnSpPr>
          <p:cNvPr id="22" name="直線矢印コネクタ 21"/>
          <p:cNvCxnSpPr/>
          <p:nvPr/>
        </p:nvCxnSpPr>
        <p:spPr>
          <a:xfrm rot="5400000" flipH="1" flipV="1">
            <a:off x="5429256" y="4500570"/>
            <a:ext cx="785818" cy="21431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357554" y="5072074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ビニールシートの中に除湿器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28662" y="5473005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5</a:t>
            </a:r>
            <a:r>
              <a:rPr lang="ja-JP" altLang="en-US" sz="2800" dirty="0" smtClean="0"/>
              <a:t>月のビームコミッショニングは無事にデータ取得成功。現在は、全モジュールが湿度管理されています。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ビーム由来のバックグラウンド</a:t>
            </a:r>
            <a:endParaRPr kumimoji="1" lang="ja-JP" altLang="en-US" dirty="0"/>
          </a:p>
        </p:txBody>
      </p:sp>
      <p:pic>
        <p:nvPicPr>
          <p:cNvPr id="7" name="Picture 2" descr="D:\otani_old\pdfファイル\1001\100202_UVETO_example2.png"/>
          <p:cNvPicPr>
            <a:picLocks noChangeAspect="1" noChangeArrowheads="1"/>
          </p:cNvPicPr>
          <p:nvPr/>
        </p:nvPicPr>
        <p:blipFill>
          <a:blip r:embed="rId2"/>
          <a:srcRect l="-1786" t="12755"/>
          <a:stretch>
            <a:fillRect/>
          </a:stretch>
        </p:blipFill>
        <p:spPr bwMode="auto">
          <a:xfrm>
            <a:off x="642910" y="1285860"/>
            <a:ext cx="4071966" cy="244318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304433"/>
            <a:ext cx="3643338" cy="22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円/楕円 11"/>
          <p:cNvSpPr/>
          <p:nvPr/>
        </p:nvSpPr>
        <p:spPr>
          <a:xfrm>
            <a:off x="3486174" y="4449575"/>
            <a:ext cx="585760" cy="197982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071670" y="5357826"/>
            <a:ext cx="820065" cy="11998"/>
          </a:xfrm>
          <a:prstGeom prst="straightConnector1">
            <a:avLst/>
          </a:prstGeom>
          <a:ln w="571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71604" y="5000636"/>
            <a:ext cx="351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solidFill>
                  <a:srgbClr val="FFFF00"/>
                </a:solidFill>
              </a:rPr>
              <a:t>ν</a:t>
            </a:r>
            <a:endParaRPr kumimoji="1" lang="ja-JP" altLang="en-US" sz="4800" dirty="0">
              <a:solidFill>
                <a:srgbClr val="FFFF00"/>
              </a:solidFill>
            </a:endParaRPr>
          </a:p>
        </p:txBody>
      </p:sp>
      <p:pic>
        <p:nvPicPr>
          <p:cNvPr id="16" name="Picture 4" descr="D:\otani_old\pdfファイル\1002\evtdisp_upstream\upstream_event_sample_1.png"/>
          <p:cNvPicPr>
            <a:picLocks noChangeAspect="1" noChangeArrowheads="1"/>
          </p:cNvPicPr>
          <p:nvPr/>
        </p:nvPicPr>
        <p:blipFill>
          <a:blip r:embed="rId4"/>
          <a:srcRect t="13169"/>
          <a:stretch>
            <a:fillRect/>
          </a:stretch>
        </p:blipFill>
        <p:spPr bwMode="auto">
          <a:xfrm>
            <a:off x="4929190" y="1240644"/>
            <a:ext cx="4000528" cy="2431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ビーム由来のバックグラウンド</a:t>
            </a:r>
            <a:endParaRPr kumimoji="1" lang="ja-JP" altLang="en-US" dirty="0"/>
          </a:p>
        </p:txBody>
      </p:sp>
      <p:pic>
        <p:nvPicPr>
          <p:cNvPr id="9" name="Picture 2" descr="D:\otani_old\pdfファイル\1002\evtdisp_upstream\upstream_event_sample_1.png"/>
          <p:cNvPicPr>
            <a:picLocks noChangeAspect="1" noChangeArrowheads="1"/>
          </p:cNvPicPr>
          <p:nvPr/>
        </p:nvPicPr>
        <p:blipFill>
          <a:blip r:embed="rId2"/>
          <a:srcRect l="59325" t="25374" r="7721" b="11856"/>
          <a:stretch>
            <a:fillRect/>
          </a:stretch>
        </p:blipFill>
        <p:spPr bwMode="auto">
          <a:xfrm>
            <a:off x="5929322" y="2428868"/>
            <a:ext cx="1928826" cy="2571768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3286116" y="1714488"/>
            <a:ext cx="1428760" cy="4500594"/>
          </a:xfrm>
          <a:prstGeom prst="rect">
            <a:avLst/>
          </a:prstGeom>
          <a:solidFill>
            <a:srgbClr val="EA692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28860" y="107154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ホールの壁</a:t>
            </a:r>
            <a:endParaRPr kumimoji="1" lang="ja-JP" altLang="en-US" sz="32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000100" y="3429000"/>
            <a:ext cx="2428892" cy="1588"/>
          </a:xfrm>
          <a:prstGeom prst="straightConnector1">
            <a:avLst/>
          </a:prstGeom>
          <a:ln w="571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57224" y="278605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ν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00694" y="1772655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モジュール</a:t>
            </a:r>
            <a:endParaRPr kumimoji="1" lang="ja-JP" altLang="en-US" sz="3200" dirty="0"/>
          </a:p>
        </p:txBody>
      </p:sp>
      <p:sp>
        <p:nvSpPr>
          <p:cNvPr id="20" name="爆発 1 19"/>
          <p:cNvSpPr/>
          <p:nvPr/>
        </p:nvSpPr>
        <p:spPr>
          <a:xfrm>
            <a:off x="3500430" y="3026090"/>
            <a:ext cx="785818" cy="8572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071934" y="3429000"/>
            <a:ext cx="4214842" cy="1214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143900" y="471488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μ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MicroMegas</a:t>
            </a:r>
            <a:r>
              <a:rPr lang="ja-JP" altLang="en-US" dirty="0" smtClean="0"/>
              <a:t>の基本動作原理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Micromegas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929486" cy="520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072098" y="6429396"/>
            <a:ext cx="421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Claudio </a:t>
            </a:r>
            <a:r>
              <a:rPr lang="en-US" altLang="ja-JP" sz="2200" dirty="0" err="1" smtClean="0"/>
              <a:t>Giganti</a:t>
            </a:r>
            <a:endParaRPr kumimoji="1" lang="ja-JP" alt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INGRID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グループ化 25"/>
          <p:cNvGrpSpPr/>
          <p:nvPr/>
        </p:nvGrpSpPr>
        <p:grpSpPr>
          <a:xfrm>
            <a:off x="571472" y="1191268"/>
            <a:ext cx="8143932" cy="2760952"/>
            <a:chOff x="1000100" y="1000108"/>
            <a:chExt cx="8143932" cy="2760952"/>
          </a:xfrm>
        </p:grpSpPr>
        <p:grpSp>
          <p:nvGrpSpPr>
            <p:cNvPr id="3" name="グループ化 177"/>
            <p:cNvGrpSpPr/>
            <p:nvPr/>
          </p:nvGrpSpPr>
          <p:grpSpPr>
            <a:xfrm>
              <a:off x="1000100" y="1000108"/>
              <a:ext cx="8143932" cy="2666360"/>
              <a:chOff x="1077663" y="1500174"/>
              <a:chExt cx="8143932" cy="2666360"/>
            </a:xfrm>
          </p:grpSpPr>
          <p:pic>
            <p:nvPicPr>
              <p:cNvPr id="8" name="Picture 30" descr="A_Module_Mech_Assembly_04"/>
              <p:cNvPicPr>
                <a:picLocks noChangeAspect="1" noChangeArrowheads="1"/>
              </p:cNvPicPr>
              <p:nvPr/>
            </p:nvPicPr>
            <p:blipFill>
              <a:blip r:embed="rId2"/>
              <a:srcRect r="46869" b="5469"/>
              <a:stretch>
                <a:fillRect/>
              </a:stretch>
            </p:blipFill>
            <p:spPr bwMode="auto">
              <a:xfrm>
                <a:off x="4100936" y="2065942"/>
                <a:ext cx="1763073" cy="1791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1" descr="A_Module_Mech_Assembly_11"/>
              <p:cNvPicPr>
                <a:picLocks noChangeAspect="1" noChangeArrowheads="1"/>
              </p:cNvPicPr>
              <p:nvPr/>
            </p:nvPicPr>
            <p:blipFill>
              <a:blip r:embed="rId3"/>
              <a:srcRect r="31496"/>
              <a:stretch>
                <a:fillRect/>
              </a:stretch>
            </p:blipFill>
            <p:spPr bwMode="auto">
              <a:xfrm>
                <a:off x="6070823" y="2055817"/>
                <a:ext cx="1579136" cy="1730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角丸四角形 10"/>
              <p:cNvSpPr/>
              <p:nvPr/>
            </p:nvSpPr>
            <p:spPr>
              <a:xfrm>
                <a:off x="1077663" y="1785926"/>
                <a:ext cx="8143932" cy="238060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 useBgFill="1"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3720869" y="1500174"/>
                <a:ext cx="3214710" cy="523220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2800" i="1" dirty="0" smtClean="0"/>
                  <a:t>INGRID </a:t>
                </a:r>
                <a:r>
                  <a:rPr lang="ja-JP" altLang="en-US" sz="2800" i="1" dirty="0" smtClean="0"/>
                  <a:t>モジュール</a:t>
                </a:r>
                <a:endParaRPr lang="en-US" altLang="ja-JP" sz="2800" i="1" dirty="0"/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4572000" y="3237840"/>
              <a:ext cx="2571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~1.2</a:t>
              </a:r>
              <a:r>
                <a:rPr lang="en-US" altLang="ja-JP" sz="2800" dirty="0" smtClean="0"/>
                <a:t>m</a:t>
              </a:r>
              <a:r>
                <a:rPr lang="en-US" altLang="ja-JP" sz="2800" baseline="30000" dirty="0" smtClean="0"/>
                <a:t>3</a:t>
              </a:r>
              <a:r>
                <a:rPr kumimoji="1" lang="en-US" altLang="ja-JP" sz="2800" dirty="0" smtClean="0"/>
                <a:t>, ~7ton</a:t>
              </a:r>
              <a:endParaRPr kumimoji="1" lang="ja-JP" altLang="en-US" sz="2800" baseline="30000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3500430" y="2214554"/>
              <a:ext cx="785818" cy="2857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1000100" y="1500174"/>
              <a:ext cx="3143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/>
                <a:t>シンチレーター</a:t>
              </a:r>
              <a:r>
                <a:rPr kumimoji="1" lang="en-US" altLang="ja-JP" sz="2200" dirty="0" smtClean="0"/>
                <a:t/>
              </a:r>
              <a:br>
                <a:rPr kumimoji="1" lang="en-US" altLang="ja-JP" sz="2200" dirty="0" smtClean="0"/>
              </a:br>
              <a:r>
                <a:rPr kumimoji="1" lang="ja-JP" altLang="en-US" sz="2200" dirty="0" smtClean="0"/>
                <a:t>トラッキングプレーン</a:t>
              </a:r>
              <a:endParaRPr kumimoji="1" lang="ja-JP" altLang="en-US" sz="2200" dirty="0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3571868" y="2786058"/>
              <a:ext cx="1071570" cy="2857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1152500" y="2802435"/>
              <a:ext cx="3143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 smtClean="0"/>
                <a:t>鉄</a:t>
              </a:r>
              <a:r>
                <a:rPr lang="en-US" altLang="ja-JP" sz="2200" dirty="0" smtClean="0"/>
                <a:t>(</a:t>
              </a:r>
              <a:r>
                <a:rPr lang="ja-JP" altLang="en-US" sz="2200" dirty="0" smtClean="0"/>
                <a:t>ニュートリノ</a:t>
              </a:r>
              <a:r>
                <a:rPr lang="en-US" altLang="ja-JP" sz="2200" dirty="0" smtClean="0"/>
                <a:t/>
              </a:r>
              <a:br>
                <a:rPr lang="en-US" altLang="ja-JP" sz="2200" dirty="0" smtClean="0"/>
              </a:br>
              <a:r>
                <a:rPr lang="ja-JP" altLang="en-US" sz="2200" dirty="0" smtClean="0"/>
                <a:t>ターゲット</a:t>
              </a:r>
              <a:r>
                <a:rPr lang="en-US" altLang="ja-JP" sz="2200" dirty="0" smtClean="0"/>
                <a:t>)</a:t>
              </a:r>
              <a:endParaRPr kumimoji="1" lang="ja-JP" altLang="en-US" sz="22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572396" y="2016617"/>
              <a:ext cx="15716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VETO</a:t>
              </a:r>
              <a:r>
                <a:rPr lang="en-US" altLang="ja-JP" sz="2200" dirty="0" smtClean="0"/>
                <a:t/>
              </a:r>
              <a:br>
                <a:rPr lang="en-US" altLang="ja-JP" sz="2200" dirty="0" smtClean="0"/>
              </a:br>
              <a:r>
                <a:rPr kumimoji="1" lang="ja-JP" altLang="en-US" sz="2200" dirty="0" smtClean="0"/>
                <a:t>プレーン</a:t>
              </a:r>
              <a:endParaRPr kumimoji="1" lang="ja-JP" altLang="en-US" sz="2200" dirty="0"/>
            </a:p>
          </p:txBody>
        </p:sp>
        <p:cxnSp>
          <p:nvCxnSpPr>
            <p:cNvPr id="23" name="直線矢印コネクタ 22"/>
            <p:cNvCxnSpPr>
              <a:stCxn id="22" idx="1"/>
            </p:cNvCxnSpPr>
            <p:nvPr/>
          </p:nvCxnSpPr>
          <p:spPr>
            <a:xfrm rot="10800000" flipV="1">
              <a:off x="6500826" y="2401338"/>
              <a:ext cx="1071570" cy="989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テキスト ボックス 27"/>
          <p:cNvSpPr txBox="1"/>
          <p:nvPr/>
        </p:nvSpPr>
        <p:spPr>
          <a:xfrm>
            <a:off x="1142976" y="78579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ビーム中心</a:t>
            </a:r>
            <a:r>
              <a:rPr lang="en-US" altLang="ja-JP" sz="2400" dirty="0" smtClean="0"/>
              <a:t>+-5m</a:t>
            </a:r>
            <a:r>
              <a:rPr lang="ja-JP" altLang="en-US" sz="2400" dirty="0" smtClean="0"/>
              <a:t>に縦横それぞれ</a:t>
            </a:r>
            <a:r>
              <a:rPr lang="en-US" altLang="ja-JP" sz="2400" dirty="0" smtClean="0"/>
              <a:t>7</a:t>
            </a:r>
            <a:r>
              <a:rPr lang="ja-JP" altLang="en-US" sz="2400" dirty="0" smtClean="0"/>
              <a:t>個のモジュール</a:t>
            </a:r>
            <a:endParaRPr kumimoji="1" lang="en-US" altLang="ja-JP" sz="2400" dirty="0" smtClean="0"/>
          </a:p>
        </p:txBody>
      </p:sp>
      <p:grpSp>
        <p:nvGrpSpPr>
          <p:cNvPr id="14" name="グループ化 51"/>
          <p:cNvGrpSpPr/>
          <p:nvPr/>
        </p:nvGrpSpPr>
        <p:grpSpPr>
          <a:xfrm>
            <a:off x="5068437" y="4429132"/>
            <a:ext cx="2789711" cy="2051282"/>
            <a:chOff x="4637620" y="3460583"/>
            <a:chExt cx="3653573" cy="2895200"/>
          </a:xfrm>
        </p:grpSpPr>
        <p:grpSp>
          <p:nvGrpSpPr>
            <p:cNvPr id="15" name="グループ化 118"/>
            <p:cNvGrpSpPr/>
            <p:nvPr/>
          </p:nvGrpSpPr>
          <p:grpSpPr>
            <a:xfrm>
              <a:off x="4637620" y="3460583"/>
              <a:ext cx="3609967" cy="2754500"/>
              <a:chOff x="3816381" y="3141672"/>
              <a:chExt cx="4824413" cy="3460741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6381" y="3146425"/>
                <a:ext cx="4824413" cy="3455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6" name="Rectangle 5"/>
              <p:cNvSpPr>
                <a:spLocks noChangeArrowheads="1"/>
              </p:cNvSpPr>
              <p:nvPr/>
            </p:nvSpPr>
            <p:spPr bwMode="auto">
              <a:xfrm>
                <a:off x="6192869" y="5762625"/>
                <a:ext cx="431800" cy="407988"/>
              </a:xfrm>
              <a:prstGeom prst="rect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7" name="Rectangle 7"/>
              <p:cNvSpPr>
                <a:spLocks noChangeArrowheads="1"/>
              </p:cNvSpPr>
              <p:nvPr/>
            </p:nvSpPr>
            <p:spPr bwMode="auto">
              <a:xfrm>
                <a:off x="4465669" y="5762625"/>
                <a:ext cx="431800" cy="407988"/>
              </a:xfrm>
              <a:prstGeom prst="rect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8" name="Rectangle 8"/>
              <p:cNvSpPr>
                <a:spLocks noChangeArrowheads="1"/>
              </p:cNvSpPr>
              <p:nvPr/>
            </p:nvSpPr>
            <p:spPr bwMode="auto">
              <a:xfrm>
                <a:off x="7921656" y="5762625"/>
                <a:ext cx="431800" cy="407988"/>
              </a:xfrm>
              <a:prstGeom prst="rect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9" name="Rectangle 9"/>
              <p:cNvSpPr>
                <a:spLocks noChangeArrowheads="1"/>
              </p:cNvSpPr>
              <p:nvPr/>
            </p:nvSpPr>
            <p:spPr bwMode="auto">
              <a:xfrm>
                <a:off x="6769131" y="5762625"/>
                <a:ext cx="431800" cy="407988"/>
              </a:xfrm>
              <a:prstGeom prst="rect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0" name="Rectangle 10"/>
              <p:cNvSpPr>
                <a:spLocks noChangeArrowheads="1"/>
              </p:cNvSpPr>
              <p:nvPr/>
            </p:nvSpPr>
            <p:spPr bwMode="auto">
              <a:xfrm>
                <a:off x="7345394" y="5762625"/>
                <a:ext cx="431800" cy="407988"/>
              </a:xfrm>
              <a:prstGeom prst="rect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auto">
              <a:xfrm>
                <a:off x="5040344" y="5762625"/>
                <a:ext cx="431800" cy="407988"/>
              </a:xfrm>
              <a:prstGeom prst="rect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5618194" y="5762625"/>
                <a:ext cx="431800" cy="407988"/>
              </a:xfrm>
              <a:prstGeom prst="rect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3" name="Oval 14"/>
              <p:cNvSpPr>
                <a:spLocks noChangeArrowheads="1"/>
              </p:cNvSpPr>
              <p:nvPr/>
            </p:nvSpPr>
            <p:spPr bwMode="auto">
              <a:xfrm>
                <a:off x="8066119" y="5883275"/>
                <a:ext cx="193675" cy="19367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4" name="Oval 15"/>
              <p:cNvSpPr>
                <a:spLocks noChangeArrowheads="1"/>
              </p:cNvSpPr>
              <p:nvPr/>
            </p:nvSpPr>
            <p:spPr bwMode="auto">
              <a:xfrm>
                <a:off x="4559331" y="5883275"/>
                <a:ext cx="193675" cy="19367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5" name="Oval 16"/>
              <p:cNvSpPr>
                <a:spLocks noChangeArrowheads="1"/>
              </p:cNvSpPr>
              <p:nvPr/>
            </p:nvSpPr>
            <p:spPr bwMode="auto">
              <a:xfrm>
                <a:off x="5135594" y="5883275"/>
                <a:ext cx="193675" cy="19367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6" name="Oval 17"/>
              <p:cNvSpPr>
                <a:spLocks noChangeArrowheads="1"/>
              </p:cNvSpPr>
              <p:nvPr/>
            </p:nvSpPr>
            <p:spPr bwMode="auto">
              <a:xfrm>
                <a:off x="5761069" y="5883275"/>
                <a:ext cx="193675" cy="19367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7" name="Oval 18"/>
              <p:cNvSpPr>
                <a:spLocks noChangeArrowheads="1"/>
              </p:cNvSpPr>
              <p:nvPr/>
            </p:nvSpPr>
            <p:spPr bwMode="auto">
              <a:xfrm>
                <a:off x="6288119" y="5883275"/>
                <a:ext cx="193675" cy="19367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" name="Oval 19"/>
              <p:cNvSpPr>
                <a:spLocks noChangeArrowheads="1"/>
              </p:cNvSpPr>
              <p:nvPr/>
            </p:nvSpPr>
            <p:spPr bwMode="auto">
              <a:xfrm>
                <a:off x="6864381" y="5883275"/>
                <a:ext cx="193675" cy="19367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" name="Oval 20"/>
              <p:cNvSpPr>
                <a:spLocks noChangeArrowheads="1"/>
              </p:cNvSpPr>
              <p:nvPr/>
            </p:nvSpPr>
            <p:spPr bwMode="auto">
              <a:xfrm>
                <a:off x="7489856" y="5883275"/>
                <a:ext cx="193675" cy="19367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80" name="Picture 2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41690" y="3141672"/>
                <a:ext cx="4643439" cy="3455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1" name="Oval 24"/>
              <p:cNvSpPr>
                <a:spLocks noChangeArrowheads="1"/>
              </p:cNvSpPr>
              <p:nvPr/>
            </p:nvSpPr>
            <p:spPr bwMode="auto">
              <a:xfrm>
                <a:off x="4465669" y="4802188"/>
                <a:ext cx="339725" cy="338137"/>
              </a:xfrm>
              <a:prstGeom prst="ellips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" name="Oval 25"/>
              <p:cNvSpPr>
                <a:spLocks noChangeArrowheads="1"/>
              </p:cNvSpPr>
              <p:nvPr/>
            </p:nvSpPr>
            <p:spPr bwMode="auto">
              <a:xfrm>
                <a:off x="5040344" y="4154488"/>
                <a:ext cx="339725" cy="338137"/>
              </a:xfrm>
              <a:prstGeom prst="ellips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3" name="Oval 26"/>
              <p:cNvSpPr>
                <a:spLocks noChangeArrowheads="1"/>
              </p:cNvSpPr>
              <p:nvPr/>
            </p:nvSpPr>
            <p:spPr bwMode="auto">
              <a:xfrm>
                <a:off x="5616606" y="3578225"/>
                <a:ext cx="339725" cy="338138"/>
              </a:xfrm>
              <a:prstGeom prst="ellips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4" name="Oval 27"/>
              <p:cNvSpPr>
                <a:spLocks noChangeArrowheads="1"/>
              </p:cNvSpPr>
              <p:nvPr/>
            </p:nvSpPr>
            <p:spPr bwMode="auto">
              <a:xfrm>
                <a:off x="6192869" y="3384550"/>
                <a:ext cx="339725" cy="338138"/>
              </a:xfrm>
              <a:prstGeom prst="ellips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5" name="Oval 28"/>
              <p:cNvSpPr>
                <a:spLocks noChangeArrowheads="1"/>
              </p:cNvSpPr>
              <p:nvPr/>
            </p:nvSpPr>
            <p:spPr bwMode="auto">
              <a:xfrm>
                <a:off x="6769131" y="3644900"/>
                <a:ext cx="339725" cy="338138"/>
              </a:xfrm>
              <a:prstGeom prst="ellips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6" name="Oval 29"/>
              <p:cNvSpPr>
                <a:spLocks noChangeArrowheads="1"/>
              </p:cNvSpPr>
              <p:nvPr/>
            </p:nvSpPr>
            <p:spPr bwMode="auto">
              <a:xfrm>
                <a:off x="7345394" y="4170363"/>
                <a:ext cx="339725" cy="338137"/>
              </a:xfrm>
              <a:prstGeom prst="ellips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7" name="Oval 30"/>
              <p:cNvSpPr>
                <a:spLocks noChangeArrowheads="1"/>
              </p:cNvSpPr>
              <p:nvPr/>
            </p:nvSpPr>
            <p:spPr bwMode="auto">
              <a:xfrm>
                <a:off x="7869269" y="4824413"/>
                <a:ext cx="339725" cy="338137"/>
              </a:xfrm>
              <a:prstGeom prst="ellips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6" name="テキスト ボックス 55"/>
            <p:cNvSpPr txBox="1"/>
            <p:nvPr/>
          </p:nvSpPr>
          <p:spPr>
            <a:xfrm>
              <a:off x="5315851" y="5791064"/>
              <a:ext cx="2975342" cy="564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kumimoji="1" lang="ja-JP" altLang="en-US" sz="2000" dirty="0"/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1000100" y="4143380"/>
            <a:ext cx="2786082" cy="2571744"/>
            <a:chOff x="1150619" y="4214818"/>
            <a:chExt cx="3135629" cy="2643182"/>
          </a:xfrm>
        </p:grpSpPr>
        <p:sp>
          <p:nvSpPr>
            <p:cNvPr id="54" name="正方形/長方形 53"/>
            <p:cNvSpPr/>
            <p:nvPr/>
          </p:nvSpPr>
          <p:spPr>
            <a:xfrm>
              <a:off x="1150619" y="4214818"/>
              <a:ext cx="3071834" cy="26431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6" name="グループ化 95"/>
            <p:cNvGrpSpPr/>
            <p:nvPr/>
          </p:nvGrpSpPr>
          <p:grpSpPr>
            <a:xfrm>
              <a:off x="2500298" y="4342408"/>
              <a:ext cx="285752" cy="2301302"/>
              <a:chOff x="2500298" y="4342408"/>
              <a:chExt cx="285752" cy="2301302"/>
            </a:xfrm>
          </p:grpSpPr>
          <p:sp>
            <p:nvSpPr>
              <p:cNvPr id="55" name="正方形/長方形 54"/>
              <p:cNvSpPr/>
              <p:nvPr/>
            </p:nvSpPr>
            <p:spPr>
              <a:xfrm>
                <a:off x="2500298" y="6357958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正方形/長方形 63"/>
              <p:cNvSpPr/>
              <p:nvPr/>
            </p:nvSpPr>
            <p:spPr>
              <a:xfrm>
                <a:off x="2500298" y="6022033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2500298" y="5686108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2500298" y="5350183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正方形/長方形 90"/>
              <p:cNvSpPr/>
              <p:nvPr/>
            </p:nvSpPr>
            <p:spPr>
              <a:xfrm>
                <a:off x="2500298" y="5014258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2500298" y="4678333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/>
            </p:nvSpPr>
            <p:spPr>
              <a:xfrm>
                <a:off x="2500298" y="4342408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7" name="グループ化 96"/>
            <p:cNvGrpSpPr/>
            <p:nvPr/>
          </p:nvGrpSpPr>
          <p:grpSpPr>
            <a:xfrm rot="5400000">
              <a:off x="2500298" y="4214818"/>
              <a:ext cx="285752" cy="2571768"/>
              <a:chOff x="2500298" y="4342408"/>
              <a:chExt cx="285752" cy="2301302"/>
            </a:xfrm>
          </p:grpSpPr>
          <p:sp>
            <p:nvSpPr>
              <p:cNvPr id="98" name="正方形/長方形 97"/>
              <p:cNvSpPr/>
              <p:nvPr/>
            </p:nvSpPr>
            <p:spPr>
              <a:xfrm>
                <a:off x="2500298" y="6357958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正方形/長方形 98"/>
              <p:cNvSpPr/>
              <p:nvPr/>
            </p:nvSpPr>
            <p:spPr>
              <a:xfrm>
                <a:off x="2500298" y="6022033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/>
              <p:cNvSpPr/>
              <p:nvPr/>
            </p:nvSpPr>
            <p:spPr>
              <a:xfrm>
                <a:off x="2500298" y="5686108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正方形/長方形 100"/>
              <p:cNvSpPr/>
              <p:nvPr/>
            </p:nvSpPr>
            <p:spPr>
              <a:xfrm>
                <a:off x="2500298" y="5350183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正方形/長方形 101"/>
              <p:cNvSpPr/>
              <p:nvPr/>
            </p:nvSpPr>
            <p:spPr>
              <a:xfrm>
                <a:off x="2500298" y="5014258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>
                <a:off x="2500298" y="4678333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正方形/長方形 103"/>
              <p:cNvSpPr/>
              <p:nvPr/>
            </p:nvSpPr>
            <p:spPr>
              <a:xfrm>
                <a:off x="2500298" y="4342408"/>
                <a:ext cx="285752" cy="28575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5" name="グループ化 104"/>
            <p:cNvGrpSpPr/>
            <p:nvPr/>
          </p:nvGrpSpPr>
          <p:grpSpPr>
            <a:xfrm>
              <a:off x="2500298" y="5357826"/>
              <a:ext cx="285752" cy="285752"/>
              <a:chOff x="3214678" y="5929330"/>
              <a:chExt cx="285752" cy="285752"/>
            </a:xfrm>
          </p:grpSpPr>
          <p:sp>
            <p:nvSpPr>
              <p:cNvPr id="106" name="円/楕円 105"/>
              <p:cNvSpPr/>
              <p:nvPr/>
            </p:nvSpPr>
            <p:spPr>
              <a:xfrm>
                <a:off x="3214678" y="5929330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7" name="直線コネクタ 106"/>
              <p:cNvCxnSpPr>
                <a:stCxn id="106" idx="3"/>
                <a:endCxn id="106" idx="7"/>
              </p:cNvCxnSpPr>
              <p:nvPr/>
            </p:nvCxnSpPr>
            <p:spPr>
              <a:xfrm rot="5400000" flipH="1" flipV="1">
                <a:off x="3256525" y="5971177"/>
                <a:ext cx="202058" cy="202058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>
                <a:stCxn id="106" idx="1"/>
                <a:endCxn id="106" idx="5"/>
              </p:cNvCxnSpPr>
              <p:nvPr/>
            </p:nvCxnSpPr>
            <p:spPr>
              <a:xfrm rot="16200000" flipH="1">
                <a:off x="3256525" y="5971177"/>
                <a:ext cx="202058" cy="202058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直線矢印コネクタ 109"/>
            <p:cNvCxnSpPr>
              <a:endCxn id="106" idx="5"/>
            </p:cNvCxnSpPr>
            <p:nvPr/>
          </p:nvCxnSpPr>
          <p:spPr>
            <a:xfrm rot="10800000">
              <a:off x="2744204" y="5601732"/>
              <a:ext cx="541913" cy="4704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テキスト ボックス 110"/>
            <p:cNvSpPr txBox="1"/>
            <p:nvPr/>
          </p:nvSpPr>
          <p:spPr>
            <a:xfrm>
              <a:off x="2857488" y="6000768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mtClean="0">
                  <a:solidFill>
                    <a:schemeClr val="bg1"/>
                  </a:solidFill>
                </a:rPr>
                <a:t>ビーム中心</a:t>
              </a:r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グループ化 111"/>
          <p:cNvGrpSpPr/>
          <p:nvPr/>
        </p:nvGrpSpPr>
        <p:grpSpPr>
          <a:xfrm rot="5400000">
            <a:off x="6372405" y="4843306"/>
            <a:ext cx="285751" cy="2172048"/>
            <a:chOff x="2500298" y="4342408"/>
            <a:chExt cx="285752" cy="2301302"/>
          </a:xfrm>
        </p:grpSpPr>
        <p:sp>
          <p:nvSpPr>
            <p:cNvPr id="113" name="正方形/長方形 112"/>
            <p:cNvSpPr/>
            <p:nvPr/>
          </p:nvSpPr>
          <p:spPr>
            <a:xfrm>
              <a:off x="2500298" y="6357958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2500298" y="6022033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2500298" y="5686108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2500298" y="5350183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2500298" y="5014258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2500298" y="4678333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2500298" y="4342408"/>
              <a:ext cx="285752" cy="28575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21" name="直線矢印コネクタ 120"/>
          <p:cNvCxnSpPr>
            <a:stCxn id="104" idx="0"/>
          </p:cNvCxnSpPr>
          <p:nvPr/>
        </p:nvCxnSpPr>
        <p:spPr>
          <a:xfrm>
            <a:off x="3468810" y="5394510"/>
            <a:ext cx="1803715" cy="70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/>
          <p:cNvSpPr txBox="1"/>
          <p:nvPr/>
        </p:nvSpPr>
        <p:spPr>
          <a:xfrm>
            <a:off x="2714612" y="3786190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各モジュールでニュートリノを数えて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…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5214942" y="5923682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プロファイルを再構成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781" y="-24"/>
            <a:ext cx="8799937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組み立て・設置</a:t>
            </a:r>
          </a:p>
        </p:txBody>
      </p:sp>
      <p:pic>
        <p:nvPicPr>
          <p:cNvPr id="4099" name="Picture 3" descr="C:\Users\masashi.o\Desktop\結婚式\写真\プロフィール\RIMG1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29082"/>
            <a:ext cx="2667019" cy="2000264"/>
          </a:xfrm>
          <a:prstGeom prst="rect">
            <a:avLst/>
          </a:prstGeom>
          <a:noFill/>
        </p:spPr>
      </p:pic>
      <p:pic>
        <p:nvPicPr>
          <p:cNvPr id="4100" name="Picture 4" descr="C:\Users\masashi.o\Desktop\結婚式\写真\プロフィール\R0012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14512"/>
            <a:ext cx="2809878" cy="4214818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3588" y="1500174"/>
            <a:ext cx="2666999" cy="20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テキスト ボックス 45"/>
          <p:cNvSpPr txBox="1"/>
          <p:nvPr/>
        </p:nvSpPr>
        <p:spPr>
          <a:xfrm>
            <a:off x="1643042" y="628652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i="1" dirty="0" smtClean="0">
                <a:solidFill>
                  <a:srgbClr val="FFFF00"/>
                </a:solidFill>
              </a:rPr>
              <a:t>縦横</a:t>
            </a:r>
            <a:r>
              <a:rPr lang="en-US" altLang="ja-JP" sz="3200" b="1" i="1" dirty="0" smtClean="0">
                <a:solidFill>
                  <a:srgbClr val="FFFF00"/>
                </a:solidFill>
              </a:rPr>
              <a:t>14</a:t>
            </a:r>
            <a:r>
              <a:rPr lang="ja-JP" altLang="en-US" sz="3200" b="1" i="1" dirty="0" smtClean="0">
                <a:solidFill>
                  <a:srgbClr val="FFFF00"/>
                </a:solidFill>
              </a:rPr>
              <a:t>モジュール全てを設置完了</a:t>
            </a:r>
            <a:endParaRPr kumimoji="1" lang="ja-JP" altLang="en-US" sz="3200" b="1" i="1" dirty="0">
              <a:solidFill>
                <a:srgbClr val="FFFF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42910" y="785794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シンチレータープレーン製作</a:t>
            </a:r>
            <a:endParaRPr kumimoji="1" lang="ja-JP" altLang="en-US" sz="2200" dirty="0"/>
          </a:p>
        </p:txBody>
      </p:sp>
      <p:sp>
        <p:nvSpPr>
          <p:cNvPr id="48" name="右矢印 47"/>
          <p:cNvSpPr/>
          <p:nvPr/>
        </p:nvSpPr>
        <p:spPr>
          <a:xfrm>
            <a:off x="3021629" y="2214554"/>
            <a:ext cx="357190" cy="64294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>
            <a:off x="5857884" y="2214554"/>
            <a:ext cx="357190" cy="64294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571868" y="785794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モジュール</a:t>
            </a:r>
            <a:r>
              <a:rPr kumimoji="1" lang="en-US" altLang="ja-JP" sz="2200" dirty="0" smtClean="0"/>
              <a:t/>
            </a:r>
            <a:br>
              <a:rPr kumimoji="1" lang="en-US" altLang="ja-JP" sz="2200" dirty="0" smtClean="0"/>
            </a:br>
            <a:r>
              <a:rPr kumimoji="1" lang="ja-JP" altLang="en-US" sz="2200" dirty="0" smtClean="0"/>
              <a:t>組み立て</a:t>
            </a:r>
            <a:endParaRPr kumimoji="1" lang="ja-JP" altLang="en-US" sz="22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357950" y="945047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地下ホールへ</a:t>
            </a:r>
            <a:r>
              <a:rPr kumimoji="1" lang="en-US" altLang="ja-JP" sz="2200" dirty="0" smtClean="0"/>
              <a:t/>
            </a:r>
            <a:br>
              <a:rPr kumimoji="1" lang="en-US" altLang="ja-JP" sz="2200" dirty="0" smtClean="0"/>
            </a:br>
            <a:r>
              <a:rPr kumimoji="1" lang="ja-JP" altLang="en-US" sz="2200" dirty="0" smtClean="0"/>
              <a:t>インストール</a:t>
            </a:r>
            <a:endParaRPr kumimoji="1" lang="ja-JP" altLang="en-US" sz="22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3586" y="4414368"/>
            <a:ext cx="2714644" cy="180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右矢印 52"/>
          <p:cNvSpPr/>
          <p:nvPr/>
        </p:nvSpPr>
        <p:spPr>
          <a:xfrm rot="10800000">
            <a:off x="5828976" y="4693619"/>
            <a:ext cx="357190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9" name="グループ化 58"/>
          <p:cNvGrpSpPr/>
          <p:nvPr/>
        </p:nvGrpSpPr>
        <p:grpSpPr>
          <a:xfrm>
            <a:off x="642910" y="3857628"/>
            <a:ext cx="2143140" cy="2357454"/>
            <a:chOff x="1071538" y="3929066"/>
            <a:chExt cx="2143140" cy="2357454"/>
          </a:xfrm>
        </p:grpSpPr>
        <p:pic>
          <p:nvPicPr>
            <p:cNvPr id="54" name="Picture 7" descr="ingrid_cosmic_event5"/>
            <p:cNvPicPr>
              <a:picLocks noChangeAspect="1" noChangeArrowheads="1"/>
            </p:cNvPicPr>
            <p:nvPr/>
          </p:nvPicPr>
          <p:blipFill>
            <a:blip r:embed="rId7"/>
            <a:srcRect l="52646" t="5488" r="3086" b="22812"/>
            <a:stretch>
              <a:fillRect/>
            </a:stretch>
          </p:blipFill>
          <p:spPr bwMode="auto">
            <a:xfrm>
              <a:off x="1071538" y="4357694"/>
              <a:ext cx="2071702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5" name="グループ化 54"/>
            <p:cNvGrpSpPr/>
            <p:nvPr/>
          </p:nvGrpSpPr>
          <p:grpSpPr>
            <a:xfrm>
              <a:off x="1285853" y="3929066"/>
              <a:ext cx="1928825" cy="2357430"/>
              <a:chOff x="4929192" y="1286217"/>
              <a:chExt cx="4488066" cy="4214485"/>
            </a:xfrm>
          </p:grpSpPr>
          <p:sp>
            <p:nvSpPr>
              <p:cNvPr id="57" name="円/楕円 56"/>
              <p:cNvSpPr/>
              <p:nvPr/>
            </p:nvSpPr>
            <p:spPr>
              <a:xfrm>
                <a:off x="6572264" y="535782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4929192" y="1286217"/>
                <a:ext cx="4488066" cy="770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200" dirty="0" smtClean="0"/>
                  <a:t>宇宙線観測</a:t>
                </a:r>
                <a:endParaRPr kumimoji="1" lang="ja-JP" altLang="en-US" sz="2200" dirty="0"/>
              </a:p>
            </p:txBody>
          </p:sp>
        </p:grpSp>
      </p:grpSp>
      <p:sp>
        <p:nvSpPr>
          <p:cNvPr id="60" name="テキスト ボックス 59"/>
          <p:cNvSpPr txBox="1"/>
          <p:nvPr/>
        </p:nvSpPr>
        <p:spPr>
          <a:xfrm>
            <a:off x="3929058" y="3926807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/>
              <a:t>設置完了</a:t>
            </a:r>
            <a:endParaRPr kumimoji="1" lang="ja-JP" altLang="en-US" sz="2200" dirty="0"/>
          </a:p>
        </p:txBody>
      </p:sp>
      <p:sp>
        <p:nvSpPr>
          <p:cNvPr id="61" name="右矢印 60"/>
          <p:cNvSpPr/>
          <p:nvPr/>
        </p:nvSpPr>
        <p:spPr>
          <a:xfrm rot="10800000">
            <a:off x="3000364" y="4714884"/>
            <a:ext cx="357190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初ニュートリノイベント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12297" b="19592"/>
          <a:stretch>
            <a:fillRect/>
          </a:stretch>
        </p:blipFill>
        <p:spPr bwMode="auto">
          <a:xfrm>
            <a:off x="928630" y="1888343"/>
            <a:ext cx="7929650" cy="425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00034" y="857232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11</a:t>
            </a:r>
            <a:r>
              <a:rPr lang="ja-JP" altLang="en-US" sz="3200" dirty="0" smtClean="0"/>
              <a:t>月</a:t>
            </a:r>
            <a:r>
              <a:rPr lang="en-US" altLang="ja-JP" sz="3200" dirty="0" smtClean="0"/>
              <a:t>22</a:t>
            </a:r>
            <a:r>
              <a:rPr lang="ja-JP" altLang="en-US" sz="3200" dirty="0" smtClean="0"/>
              <a:t>日、</a:t>
            </a:r>
            <a:r>
              <a:rPr lang="en-US" altLang="ja-JP" sz="3200" dirty="0" smtClean="0"/>
              <a:t>INGRID</a:t>
            </a:r>
            <a:r>
              <a:rPr lang="ja-JP" altLang="en-US" sz="3200" dirty="0" smtClean="0"/>
              <a:t>で</a:t>
            </a:r>
            <a:r>
              <a:rPr lang="en-US" altLang="ja-JP" sz="3200" dirty="0" smtClean="0"/>
              <a:t>T2K</a:t>
            </a:r>
            <a:r>
              <a:rPr lang="ja-JP" altLang="en-US" sz="3200" dirty="0" smtClean="0"/>
              <a:t>初のニュートリノイベントを観測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初ニュートリノイベント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12297" b="19592"/>
          <a:stretch>
            <a:fillRect/>
          </a:stretch>
        </p:blipFill>
        <p:spPr bwMode="auto">
          <a:xfrm>
            <a:off x="928630" y="1888343"/>
            <a:ext cx="7929650" cy="425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00034" y="857232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11</a:t>
            </a:r>
            <a:r>
              <a:rPr lang="ja-JP" altLang="en-US" sz="3200" dirty="0" smtClean="0"/>
              <a:t>月</a:t>
            </a:r>
            <a:r>
              <a:rPr lang="en-US" altLang="ja-JP" sz="3200" dirty="0" smtClean="0"/>
              <a:t>22</a:t>
            </a:r>
            <a:r>
              <a:rPr lang="ja-JP" altLang="en-US" sz="3200" dirty="0" smtClean="0"/>
              <a:t>日、</a:t>
            </a:r>
            <a:r>
              <a:rPr lang="en-US" altLang="ja-JP" sz="3200" dirty="0" smtClean="0"/>
              <a:t>INGRID</a:t>
            </a:r>
            <a:r>
              <a:rPr lang="ja-JP" altLang="en-US" sz="3200" dirty="0" smtClean="0"/>
              <a:t>で</a:t>
            </a:r>
            <a:r>
              <a:rPr lang="en-US" altLang="ja-JP" sz="3200" dirty="0" smtClean="0"/>
              <a:t>T2K</a:t>
            </a:r>
            <a:r>
              <a:rPr lang="ja-JP" altLang="en-US" sz="3200" dirty="0" smtClean="0"/>
              <a:t>初のニュートリノイベントを観測</a:t>
            </a:r>
            <a:endParaRPr kumimoji="1" lang="ja-JP" alt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933575" y="1960562"/>
            <a:ext cx="60388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イベントタイミング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1285852" y="1117571"/>
            <a:ext cx="6572296" cy="2668619"/>
            <a:chOff x="1285852" y="1048392"/>
            <a:chExt cx="6572296" cy="266861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285852" y="1048392"/>
              <a:ext cx="2143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i="1" dirty="0" smtClean="0"/>
                <a:t>Beam OFF</a:t>
              </a:r>
              <a:endParaRPr kumimoji="1" lang="ja-JP" altLang="en-US" sz="2800" b="1" i="1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/>
            <a:srcRect l="-3250" t="-6224" b="7711"/>
            <a:stretch>
              <a:fillRect/>
            </a:stretch>
          </p:blipFill>
          <p:spPr bwMode="auto">
            <a:xfrm>
              <a:off x="1857356" y="1357298"/>
              <a:ext cx="592935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4286248" y="3286124"/>
              <a:ext cx="3571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/>
                <a:t>トリガーからの時間</a:t>
              </a:r>
              <a:r>
                <a:rPr kumimoji="1" lang="en-US" altLang="ja-JP" sz="2200" dirty="0" smtClean="0"/>
                <a:t>[</a:t>
              </a:r>
              <a:r>
                <a:rPr kumimoji="1" lang="en-US" altLang="ja-JP" sz="2200" dirty="0" err="1" smtClean="0"/>
                <a:t>nsec</a:t>
              </a:r>
              <a:r>
                <a:rPr kumimoji="1" lang="en-US" altLang="ja-JP" sz="2200" dirty="0" smtClean="0"/>
                <a:t>]</a:t>
              </a:r>
              <a:endParaRPr kumimoji="1" lang="ja-JP" altLang="en-US" sz="2200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214414" y="3571876"/>
            <a:ext cx="6715172" cy="2859779"/>
            <a:chOff x="1214414" y="3714752"/>
            <a:chExt cx="6715172" cy="285977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214414" y="3977350"/>
              <a:ext cx="278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i="1" dirty="0" smtClean="0"/>
                <a:t>Beam ON</a:t>
              </a:r>
              <a:endParaRPr kumimoji="1" lang="ja-JP" altLang="en-US" sz="2800" b="1" i="1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/>
            <a:srcRect l="-7904" r="-2223" b="7862"/>
            <a:stretch>
              <a:fillRect/>
            </a:stretch>
          </p:blipFill>
          <p:spPr bwMode="auto">
            <a:xfrm>
              <a:off x="1571604" y="4429132"/>
              <a:ext cx="6357982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4286248" y="6143644"/>
              <a:ext cx="3571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/>
                <a:t>トリガーからの時間</a:t>
              </a:r>
              <a:r>
                <a:rPr kumimoji="1" lang="en-US" altLang="ja-JP" sz="2200" dirty="0" smtClean="0"/>
                <a:t>[</a:t>
              </a:r>
              <a:r>
                <a:rPr kumimoji="1" lang="en-US" altLang="ja-JP" sz="2200" dirty="0" err="1" smtClean="0"/>
                <a:t>nsec</a:t>
              </a:r>
              <a:r>
                <a:rPr kumimoji="1" lang="en-US" altLang="ja-JP" sz="2200" dirty="0" smtClean="0"/>
                <a:t>]</a:t>
              </a:r>
              <a:endParaRPr kumimoji="1" lang="ja-JP" altLang="en-US" sz="2200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rot="5400000">
              <a:off x="3485976" y="4393413"/>
              <a:ext cx="500066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rot="5400000">
              <a:off x="3749669" y="4392619"/>
              <a:ext cx="500066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rot="5400000">
              <a:off x="4013362" y="4391825"/>
              <a:ext cx="500066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rot="5400000">
              <a:off x="4277055" y="4391031"/>
              <a:ext cx="500066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rot="5400000">
              <a:off x="4540748" y="4390237"/>
              <a:ext cx="500066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rot="5400000">
              <a:off x="4804441" y="4389443"/>
              <a:ext cx="500066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3286116" y="3714752"/>
              <a:ext cx="2786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FF00"/>
                  </a:solidFill>
                </a:rPr>
                <a:t>ビーム</a:t>
              </a:r>
              <a:r>
                <a:rPr kumimoji="1" lang="ja-JP" altLang="en-US" sz="2400" dirty="0" smtClean="0">
                  <a:solidFill>
                    <a:srgbClr val="FFFF00"/>
                  </a:solidFill>
                </a:rPr>
                <a:t>タイミング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5" name="右カーブ矢印 24"/>
          <p:cNvSpPr/>
          <p:nvPr/>
        </p:nvSpPr>
        <p:spPr>
          <a:xfrm>
            <a:off x="500034" y="1357298"/>
            <a:ext cx="714380" cy="2857520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57224" y="78579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枚以上のプレーンでコインシデンスヒット</a:t>
            </a:r>
            <a:r>
              <a:rPr kumimoji="1" lang="en-US" altLang="ja-JP" dirty="0" smtClean="0"/>
              <a:t>&amp;&amp;</a:t>
            </a:r>
            <a:r>
              <a:rPr kumimoji="1" lang="ja-JP" altLang="en-US" dirty="0" smtClean="0"/>
              <a:t>平均光量</a:t>
            </a:r>
            <a:r>
              <a:rPr lang="en-US" altLang="ja-JP" dirty="0" smtClean="0"/>
              <a:t>&gt;6.5p.e.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イベント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86248" y="171448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dirty="0" smtClean="0">
                <a:solidFill>
                  <a:schemeClr val="bg1"/>
                </a:solidFill>
              </a:rPr>
              <a:t>残ったのは宇宙線イベント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386330" y="2643182"/>
            <a:ext cx="285752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357422" y="4643446"/>
            <a:ext cx="285752" cy="142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71670" y="442913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10</a:t>
            </a:r>
            <a:r>
              <a:rPr kumimoji="1" lang="en-US" altLang="ja-JP" sz="3200" baseline="30000" dirty="0" smtClean="0">
                <a:solidFill>
                  <a:schemeClr val="bg1"/>
                </a:solidFill>
              </a:rPr>
              <a:t>3</a:t>
            </a:r>
            <a:endParaRPr kumimoji="1" lang="ja-JP" altLang="en-US" sz="3200" baseline="300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86330" y="2428868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1</a:t>
            </a:r>
            <a:endParaRPr kumimoji="1" lang="ja-JP" altLang="en-US" sz="3200" baseline="30000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85852" y="635795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i="1" dirty="0" smtClean="0">
                <a:solidFill>
                  <a:srgbClr val="FFFF00"/>
                </a:solidFill>
              </a:rPr>
              <a:t>予想タイミングでイベントを観測</a:t>
            </a:r>
            <a:endParaRPr kumimoji="1" lang="ja-JP" altLang="en-US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58280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イベントレート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 l="-1587" t="9678"/>
          <a:stretch>
            <a:fillRect/>
          </a:stretch>
        </p:blipFill>
        <p:spPr bwMode="auto">
          <a:xfrm>
            <a:off x="71438" y="1928802"/>
            <a:ext cx="4572000" cy="30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285852" y="1000108"/>
            <a:ext cx="642942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各モジュールでのイベントレート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pSp>
        <p:nvGrpSpPr>
          <p:cNvPr id="2" name="グループ化 10"/>
          <p:cNvGrpSpPr/>
          <p:nvPr/>
        </p:nvGrpSpPr>
        <p:grpSpPr>
          <a:xfrm>
            <a:off x="4643438" y="1571614"/>
            <a:ext cx="4143404" cy="3429021"/>
            <a:chOff x="22513843" y="34746504"/>
            <a:chExt cx="6671583" cy="4786342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/>
            <a:srcRect l="5733" t="11688" r="1598" b="390"/>
            <a:stretch>
              <a:fillRect/>
            </a:stretch>
          </p:blipFill>
          <p:spPr bwMode="auto">
            <a:xfrm>
              <a:off x="22513843" y="35245079"/>
              <a:ext cx="6671583" cy="4287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24569803" y="34746504"/>
              <a:ext cx="2775185" cy="64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Vertical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643042" y="5000636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1"/>
                </a:solidFill>
              </a:rPr>
              <a:t># of  events    =  298 events / 7.3 x 10</a:t>
            </a:r>
            <a:r>
              <a:rPr kumimoji="1" lang="en-US" altLang="ja-JP" sz="2400" b="1" baseline="30000" dirty="0" smtClean="0">
                <a:solidFill>
                  <a:schemeClr val="tx1"/>
                </a:solidFill>
              </a:rPr>
              <a:t>15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pot</a:t>
            </a:r>
            <a:br>
              <a:rPr kumimoji="1" lang="en-US" altLang="ja-JP" sz="2400" b="1" dirty="0" smtClean="0">
                <a:solidFill>
                  <a:schemeClr val="tx1"/>
                </a:solidFill>
              </a:rPr>
            </a:br>
            <a:r>
              <a:rPr kumimoji="1" lang="en-US" altLang="ja-JP" sz="2400" b="1" dirty="0" smtClean="0">
                <a:solidFill>
                  <a:schemeClr val="tx1"/>
                </a:solidFill>
              </a:rPr>
              <a:t>(MC expected = 270 events)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14480" y="5786454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予想されるイベント数とほぼ一致</a:t>
            </a:r>
            <a:endParaRPr kumimoji="1" lang="en-US" altLang="ja-JP" sz="2800" dirty="0" smtClean="0"/>
          </a:p>
          <a:p>
            <a:r>
              <a:rPr kumimoji="1" lang="ja-JP" altLang="en-US" sz="2400" dirty="0" smtClean="0"/>
              <a:t>⇒</a:t>
            </a:r>
            <a:r>
              <a:rPr lang="ja-JP" altLang="en-US" sz="3200" b="1" i="1" dirty="0" smtClean="0">
                <a:solidFill>
                  <a:srgbClr val="FFFF00"/>
                </a:solidFill>
              </a:rPr>
              <a:t>期待通りの性能を発揮</a:t>
            </a:r>
            <a:endParaRPr kumimoji="1" lang="ja-JP" altLang="en-US" sz="3200" b="1" i="1" dirty="0">
              <a:solidFill>
                <a:srgbClr val="FFFF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00232" y="1538575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横型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29388" y="152788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縦</a:t>
            </a:r>
            <a:r>
              <a:rPr kumimoji="1" lang="ja-JP" altLang="en-US" sz="2400" dirty="0" smtClean="0"/>
              <a:t>型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トロ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メトロ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メトロ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2545</TotalTime>
  <Words>1002</Words>
  <Application>Microsoft Office PowerPoint</Application>
  <PresentationFormat>画面に合わせる (4:3)</PresentationFormat>
  <Paragraphs>255</Paragraphs>
  <Slides>37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メトロ</vt:lpstr>
      <vt:lpstr>T2K experiment 2: T2K前置ニュートリノ検出器での ニュートリノビーム測定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ニュートリノビーム測定 @Off-axis検出器</vt:lpstr>
      <vt:lpstr>スライド 23</vt:lpstr>
      <vt:lpstr>スライド 24</vt:lpstr>
      <vt:lpstr>スライド 25</vt:lpstr>
      <vt:lpstr>スライド 26</vt:lpstr>
      <vt:lpstr>スライド 27</vt:lpstr>
      <vt:lpstr>おまけ</vt:lpstr>
      <vt:lpstr>スライド 29</vt:lpstr>
      <vt:lpstr>スライド 30</vt:lpstr>
      <vt:lpstr>スライド 31</vt:lpstr>
      <vt:lpstr>スライド 32</vt:lpstr>
      <vt:lpstr>スライド 33</vt:lpstr>
      <vt:lpstr>Backup</vt:lpstr>
      <vt:lpstr>ビーム由来のバックグラウンド</vt:lpstr>
      <vt:lpstr>ビーム由来のバックグラウンド</vt:lpstr>
      <vt:lpstr>MicroMegasの基本動作原理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masashi.o</dc:creator>
  <cp:lastModifiedBy>masashi.o</cp:lastModifiedBy>
  <cp:revision>51</cp:revision>
  <dcterms:created xsi:type="dcterms:W3CDTF">2010-01-18T04:46:10Z</dcterms:created>
  <dcterms:modified xsi:type="dcterms:W3CDTF">2010-02-22T04:24:53Z</dcterms:modified>
</cp:coreProperties>
</file>